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6799" r:id="rId5"/>
  </p:sldMasterIdLst>
  <p:notesMasterIdLst>
    <p:notesMasterId r:id="rId24"/>
  </p:notesMasterIdLst>
  <p:handoutMasterIdLst>
    <p:handoutMasterId r:id="rId25"/>
  </p:handoutMasterIdLst>
  <p:sldIdLst>
    <p:sldId id="695" r:id="rId6"/>
    <p:sldId id="603" r:id="rId7"/>
    <p:sldId id="705" r:id="rId8"/>
    <p:sldId id="588" r:id="rId9"/>
    <p:sldId id="698" r:id="rId10"/>
    <p:sldId id="706" r:id="rId11"/>
    <p:sldId id="707" r:id="rId12"/>
    <p:sldId id="671" r:id="rId13"/>
    <p:sldId id="699" r:id="rId14"/>
    <p:sldId id="700" r:id="rId15"/>
    <p:sldId id="701" r:id="rId16"/>
    <p:sldId id="702" r:id="rId17"/>
    <p:sldId id="703" r:id="rId18"/>
    <p:sldId id="708" r:id="rId19"/>
    <p:sldId id="704" r:id="rId20"/>
    <p:sldId id="709" r:id="rId21"/>
    <p:sldId id="697" r:id="rId22"/>
    <p:sldId id="69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2021 Developer Summit Template" id="{517F9699-4710-FC48-A450-3FD47793B632}">
          <p14:sldIdLst>
            <p14:sldId id="695"/>
            <p14:sldId id="603"/>
            <p14:sldId id="705"/>
            <p14:sldId id="588"/>
            <p14:sldId id="698"/>
            <p14:sldId id="706"/>
            <p14:sldId id="707"/>
            <p14:sldId id="671"/>
            <p14:sldId id="699"/>
            <p14:sldId id="700"/>
            <p14:sldId id="701"/>
            <p14:sldId id="702"/>
            <p14:sldId id="703"/>
            <p14:sldId id="708"/>
            <p14:sldId id="704"/>
            <p14:sldId id="709"/>
            <p14:sldId id="697"/>
            <p14:sldId id="692"/>
          </p14:sldIdLst>
        </p14:section>
      </p14:sectionLst>
    </p:ext>
    <p:ext uri="{EFAFB233-063F-42B5-8137-9DF3F51BA10A}">
      <p15:sldGuideLst xmlns:p15="http://schemas.microsoft.com/office/powerpoint/2012/main">
        <p15:guide id="1" orient="horz" pos="432"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A7FF"/>
    <a:srgbClr val="2171FF"/>
    <a:srgbClr val="0741AE"/>
    <a:srgbClr val="013293"/>
    <a:srgbClr val="1EF1BA"/>
    <a:srgbClr val="00F7BD"/>
    <a:srgbClr val="00063D"/>
    <a:srgbClr val="1D60D6"/>
    <a:srgbClr val="FFD579"/>
    <a:srgbClr val="000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D909F2-96D1-6C25-F9BD-1DA5C4836FCF}" v="358" dt="2021-02-04T17:37:31.133"/>
    <p1510:client id="{63DF0972-B3F9-2E46-9493-B55EC2F8DEE9}" v="1069" dt="2021-02-04T16:41:32.849"/>
    <p1510:client id="{8286BA27-CA40-722E-5E23-1CAD457D70D7}" v="80" dt="2021-02-03T22:04:23.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432"/>
        <p:guide orient="horz" pos="3888"/>
        <p:guide pos="576"/>
        <p:guide pos="7104"/>
        <p:guide pos="431"/>
        <p:guide pos="72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2/9/21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venir Next" panose="020B0503020202020204"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venir Next" panose="020B0503020202020204" pitchFamily="34" charset="0"/>
              </a:defRPr>
            </a:lvl1pPr>
          </a:lstStyle>
          <a:p>
            <a:fld id="{5498D241-0AB7-BC44-80E8-F0A20AF46E9E}" type="datetimeFigureOut">
              <a:rPr lang="en-US" smtClean="0"/>
              <a:pPr/>
              <a:t>2/9/21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venir Next" panose="020B0503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venir Next" panose="020B0503020202020204" pitchFamily="34" charset="0"/>
              </a:defRPr>
            </a:lvl1pPr>
          </a:lstStyle>
          <a:p>
            <a:fld id="{3E7143C0-4F23-B545-9533-520B5A87CA1E}" type="slidenum">
              <a:rPr lang="en-US" smtClean="0"/>
              <a:pPr/>
              <a:t>‹#›</a:t>
            </a:fld>
            <a:endParaRPr lang="en-US"/>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venir Next" panose="020B0503020202020204" pitchFamily="34" charset="0"/>
        <a:ea typeface="+mn-ea"/>
        <a:cs typeface="+mn-cs"/>
      </a:defRPr>
    </a:lvl1pPr>
    <a:lvl2pPr marL="457200" algn="l" defTabSz="457200" rtl="0" eaLnBrk="1" latinLnBrk="0" hangingPunct="1">
      <a:defRPr sz="1200" b="0" i="0" kern="1200">
        <a:solidFill>
          <a:schemeClr val="tx1"/>
        </a:solidFill>
        <a:latin typeface="Avenir Next" panose="020B0503020202020204" pitchFamily="34" charset="0"/>
        <a:ea typeface="+mn-ea"/>
        <a:cs typeface="+mn-cs"/>
      </a:defRPr>
    </a:lvl2pPr>
    <a:lvl3pPr marL="914400" algn="l" defTabSz="457200" rtl="0" eaLnBrk="1" latinLnBrk="0" hangingPunct="1">
      <a:defRPr sz="1200" b="0" i="0" kern="1200">
        <a:solidFill>
          <a:schemeClr val="tx1"/>
        </a:solidFill>
        <a:latin typeface="Avenir Next" panose="020B0503020202020204" pitchFamily="34" charset="0"/>
        <a:ea typeface="+mn-ea"/>
        <a:cs typeface="+mn-cs"/>
      </a:defRPr>
    </a:lvl3pPr>
    <a:lvl4pPr marL="1371600" algn="l" defTabSz="457200" rtl="0" eaLnBrk="1" latinLnBrk="0" hangingPunct="1">
      <a:defRPr sz="1200" b="0" i="0" kern="1200">
        <a:solidFill>
          <a:schemeClr val="tx1"/>
        </a:solidFill>
        <a:latin typeface="Avenir Next" panose="020B0503020202020204" pitchFamily="34" charset="0"/>
        <a:ea typeface="+mn-ea"/>
        <a:cs typeface="+mn-cs"/>
      </a:defRPr>
    </a:lvl4pPr>
    <a:lvl5pPr marL="1828800" algn="l" defTabSz="457200" rtl="0" eaLnBrk="1" latinLnBrk="0" hangingPunct="1">
      <a:defRPr sz="1200" b="0" i="0" kern="1200">
        <a:solidFill>
          <a:schemeClr val="tx1"/>
        </a:solidFill>
        <a:latin typeface="Avenir Next" panose="020B0503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Introduce the session and ourselves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3264960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So today we’re going to focus on the </a:t>
            </a:r>
            <a:r>
              <a:rPr lang="en-US" err="1"/>
              <a:t>OGCFeatureLayer</a:t>
            </a:r>
            <a:r>
              <a:rPr lang="en-US"/>
              <a:t>, which gets its data from an OGC API – Features service. This is one of the newer OGC data services (part 1 of the specification was published in October 2019) and we added support for this in our API this past summer.  The service is comprised of geospatial data stored in collections, and it was previously referred to as WFS3 before it was published, so if you’re familiar with WFS then this is similar. This is a features service, so by using this layer type you are bringing features into to your map and can interact with them in a similar way as features from a </a:t>
            </a:r>
            <a:r>
              <a:rPr lang="en-US" err="1"/>
              <a:t>FeatureLayer</a:t>
            </a:r>
            <a:r>
              <a:rPr lang="en-US"/>
              <a:t>. This layer supports rendering, labeling, popups, querying, </a:t>
            </a:r>
            <a:r>
              <a:rPr lang="en-US" err="1"/>
              <a:t>etc</a:t>
            </a:r>
            <a:endParaRPr lang="en-US"/>
          </a:p>
          <a:p>
            <a:endParaRPr lang="en-US"/>
          </a:p>
          <a:p>
            <a:r>
              <a:rPr lang="en-US"/>
              <a:t>To create the layer, you just have to specify the </a:t>
            </a:r>
            <a:r>
              <a:rPr lang="en-US" err="1"/>
              <a:t>url</a:t>
            </a:r>
            <a:r>
              <a:rPr lang="en-US"/>
              <a:t> and </a:t>
            </a:r>
            <a:r>
              <a:rPr lang="en-US" err="1"/>
              <a:t>collectionId</a:t>
            </a:r>
            <a:r>
              <a:rPr lang="en-US"/>
              <a:t> and then you are ready to go. </a:t>
            </a:r>
          </a:p>
          <a:p>
            <a:endParaRPr lang="en-US"/>
          </a:p>
          <a:p>
            <a:r>
              <a:rPr lang="en-US"/>
              <a:t>Before we get into the demo, I wanted to show you all what it looks like when viewing an OGC API features service on the web. So this is the service I will be using for my demo today - I can click to view the collections in this service and it lists the different collections of features that are available. Today, we're going to look at Windmills in the Netherlands, so I can click on that service to learn more. From here, you can browse the data and view additional information. But the main thing we're looking for on this page is the </a:t>
            </a:r>
            <a:r>
              <a:rPr lang="en-US" err="1"/>
              <a:t>collectionId</a:t>
            </a:r>
            <a:r>
              <a:rPr lang="en-US"/>
              <a:t> which we can find in the URL. in this case it's </a:t>
            </a:r>
            <a:r>
              <a:rPr lang="en-US" err="1"/>
              <a:t>dutch_windmills</a:t>
            </a:r>
            <a:r>
              <a:rPr lang="en-US"/>
              <a:t>. Now that we have the </a:t>
            </a:r>
            <a:r>
              <a:rPr lang="en-US" err="1"/>
              <a:t>url</a:t>
            </a:r>
            <a:r>
              <a:rPr lang="en-US"/>
              <a:t> to our service and the </a:t>
            </a:r>
            <a:r>
              <a:rPr lang="en-US" err="1"/>
              <a:t>collectionId</a:t>
            </a:r>
            <a:r>
              <a:rPr lang="en-US"/>
              <a:t> for the features we want to show, lets see how we can create the </a:t>
            </a:r>
            <a:r>
              <a:rPr lang="en-US" err="1"/>
              <a:t>OGCFeatureLayer</a:t>
            </a:r>
            <a:r>
              <a:rPr lang="en-US"/>
              <a:t> and add it to a map.</a:t>
            </a:r>
          </a:p>
          <a:p>
            <a:endParaRPr lang="en-US"/>
          </a:p>
          <a:p>
            <a:endParaRPr lang="en-US"/>
          </a:p>
          <a:p>
            <a:r>
              <a:rPr lang="en-US"/>
              <a:t>**Transition to demo**</a:t>
            </a:r>
          </a:p>
        </p:txBody>
      </p:sp>
      <p:sp>
        <p:nvSpPr>
          <p:cNvPr id="4" name="Slide Number Placeholder 3"/>
          <p:cNvSpPr>
            <a:spLocks noGrp="1"/>
          </p:cNvSpPr>
          <p:nvPr>
            <p:ph type="sldNum" sz="quarter" idx="5"/>
          </p:nvPr>
        </p:nvSpPr>
        <p:spPr/>
        <p:txBody>
          <a:bodyPr/>
          <a:lstStyle/>
          <a:p>
            <a:fld id="{3E7143C0-4F23-B545-9533-520B5A87CA1E}" type="slidenum">
              <a:rPr lang="en-US" smtClean="0"/>
              <a:pPr/>
              <a:t>10</a:t>
            </a:fld>
            <a:endParaRPr lang="en-US"/>
          </a:p>
        </p:txBody>
      </p:sp>
    </p:spTree>
    <p:extLst>
      <p:ext uri="{BB962C8B-B14F-4D97-AF65-F5344CB8AC3E}">
        <p14:creationId xmlns:p14="http://schemas.microsoft.com/office/powerpoint/2010/main" val="1349898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11</a:t>
            </a:fld>
            <a:endParaRPr lang="en-US"/>
          </a:p>
        </p:txBody>
      </p:sp>
    </p:spTree>
    <p:extLst>
      <p:ext uri="{BB962C8B-B14F-4D97-AF65-F5344CB8AC3E}">
        <p14:creationId xmlns:p14="http://schemas.microsoft.com/office/powerpoint/2010/main" val="4268124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venir Next"/>
              </a:rPr>
              <a:t>Thank you. So, I bet more of you are more familiar with csv data, whether you have used it in your web applications, or even just reading an excel spreadsheet. CSV is a plain-text file format used to represent tabular data, and can include geographic point features (latitude, longitude).</a:t>
            </a:r>
          </a:p>
          <a:p>
            <a:r>
              <a:rPr lang="en-US">
                <a:latin typeface="Avenir Next"/>
              </a:rPr>
              <a:t>This tabular data is very simple and easy to generate, import, and export from applications or programs. </a:t>
            </a:r>
          </a:p>
        </p:txBody>
      </p:sp>
      <p:sp>
        <p:nvSpPr>
          <p:cNvPr id="4" name="Slide Number Placeholder 3"/>
          <p:cNvSpPr>
            <a:spLocks noGrp="1"/>
          </p:cNvSpPr>
          <p:nvPr>
            <p:ph type="sldNum" sz="quarter" idx="5"/>
          </p:nvPr>
        </p:nvSpPr>
        <p:spPr/>
        <p:txBody>
          <a:bodyPr/>
          <a:lstStyle/>
          <a:p>
            <a:fld id="{3E7143C0-4F23-B545-9533-520B5A87CA1E}" type="slidenum">
              <a:rPr lang="en-US" smtClean="0"/>
              <a:pPr/>
              <a:t>12</a:t>
            </a:fld>
            <a:endParaRPr lang="en-US"/>
          </a:p>
        </p:txBody>
      </p:sp>
    </p:spTree>
    <p:extLst>
      <p:ext uri="{BB962C8B-B14F-4D97-AF65-F5344CB8AC3E}">
        <p14:creationId xmlns:p14="http://schemas.microsoft.com/office/powerpoint/2010/main" val="2827638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venir Next"/>
              </a:rPr>
              <a:t>The ArcGIS API for JavaScript's CSVLayer allows us to utilize the location or geographical data in a csv file, and visualize it on a Map. The CSVLayer expects latitude and longitude coordinates, so it will automatically detect these fields.</a:t>
            </a:r>
          </a:p>
          <a:p>
            <a:r>
              <a:rPr lang="en-US">
                <a:latin typeface="Avenir Next"/>
              </a:rPr>
              <a:t>For the latitude field (if not specified), the API will automatically look for field names in the file such as "lat", "latitude", "y", and a few others...</a:t>
            </a:r>
          </a:p>
          <a:p>
            <a:r>
              <a:rPr lang="en-US">
                <a:latin typeface="Avenir Next"/>
              </a:rPr>
              <a:t>For the longitude field </a:t>
            </a:r>
            <a:r>
              <a:rPr lang="en-US"/>
              <a:t>(if not specified)</a:t>
            </a:r>
            <a:r>
              <a:rPr lang="en-US">
                <a:latin typeface="Avenir Next"/>
              </a:rPr>
              <a:t>, the API will look for field names such as "lon", "lng", "longitude", "x", and a few others.</a:t>
            </a:r>
          </a:p>
          <a:p>
            <a:r>
              <a:rPr lang="en-US">
                <a:latin typeface="Avenir Next"/>
              </a:rPr>
              <a:t>The common approach to load a CSVLayer is via a url pointing to the csv file as you can see in the code on the slide.</a:t>
            </a:r>
          </a:p>
        </p:txBody>
      </p:sp>
      <p:sp>
        <p:nvSpPr>
          <p:cNvPr id="4" name="Slide Number Placeholder 3"/>
          <p:cNvSpPr>
            <a:spLocks noGrp="1"/>
          </p:cNvSpPr>
          <p:nvPr>
            <p:ph type="sldNum" sz="quarter" idx="5"/>
          </p:nvPr>
        </p:nvSpPr>
        <p:spPr/>
        <p:txBody>
          <a:bodyPr/>
          <a:lstStyle/>
          <a:p>
            <a:fld id="{3E7143C0-4F23-B545-9533-520B5A87CA1E}" type="slidenum">
              <a:rPr lang="en-US" smtClean="0"/>
              <a:pPr/>
              <a:t>13</a:t>
            </a:fld>
            <a:endParaRPr lang="en-US"/>
          </a:p>
        </p:txBody>
      </p:sp>
    </p:spTree>
    <p:extLst>
      <p:ext uri="{BB962C8B-B14F-4D97-AF65-F5344CB8AC3E}">
        <p14:creationId xmlns:p14="http://schemas.microsoft.com/office/powerpoint/2010/main" val="3321460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The CSVLayer takes advantage of the same capabilities as the GeoJSONLayer. This layer is also a client-side layer like the GeoJSONLayer, so itt loads all of its features on the client-side on initial load. The rest of the queries operate on the client-side. In the demo coming up, we will take advantage of one of the client-side layer features, and that is the ability to upload the csv file directly from your computer, and visualize the data immediately on a Map. This will save some valuable time for us all.</a:t>
            </a:r>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14</a:t>
            </a:fld>
            <a:endParaRPr lang="en-US"/>
          </a:p>
        </p:txBody>
      </p:sp>
    </p:spTree>
    <p:extLst>
      <p:ext uri="{BB962C8B-B14F-4D97-AF65-F5344CB8AC3E}">
        <p14:creationId xmlns:p14="http://schemas.microsoft.com/office/powerpoint/2010/main" val="1510870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15</a:t>
            </a:fld>
            <a:endParaRPr lang="en-US"/>
          </a:p>
        </p:txBody>
      </p:sp>
    </p:spTree>
    <p:extLst>
      <p:ext uri="{BB962C8B-B14F-4D97-AF65-F5344CB8AC3E}">
        <p14:creationId xmlns:p14="http://schemas.microsoft.com/office/powerpoint/2010/main" val="1820525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16</a:t>
            </a:fld>
            <a:endParaRPr lang="en-US"/>
          </a:p>
        </p:txBody>
      </p:sp>
    </p:spTree>
    <p:extLst>
      <p:ext uri="{BB962C8B-B14F-4D97-AF65-F5344CB8AC3E}">
        <p14:creationId xmlns:p14="http://schemas.microsoft.com/office/powerpoint/2010/main" val="2089125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17</a:t>
            </a:fld>
            <a:endParaRPr lang="en-US"/>
          </a:p>
        </p:txBody>
      </p:sp>
    </p:spTree>
    <p:extLst>
      <p:ext uri="{BB962C8B-B14F-4D97-AF65-F5344CB8AC3E}">
        <p14:creationId xmlns:p14="http://schemas.microsoft.com/office/powerpoint/2010/main" val="3499765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18</a:t>
            </a:fld>
            <a:endParaRPr lang="en-US"/>
          </a:p>
        </p:txBody>
      </p:sp>
    </p:spTree>
    <p:extLst>
      <p:ext uri="{BB962C8B-B14F-4D97-AF65-F5344CB8AC3E}">
        <p14:creationId xmlns:p14="http://schemas.microsoft.com/office/powerpoint/2010/main" val="1441435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just wanted to briefly go over what we will cover today before we dive in. First we’ll talk about using external data with the ArcGIS API for JavaScript, and then we will move into some specific data types and create some awesome web apps using this data! In this session, we will talk about </a:t>
            </a:r>
            <a:r>
              <a:rPr lang="en-US" err="1"/>
              <a:t>GeoJSON</a:t>
            </a:r>
            <a:r>
              <a:rPr lang="en-US"/>
              <a:t>, OGC, and CSV data.</a:t>
            </a:r>
          </a:p>
        </p:txBody>
      </p:sp>
      <p:sp>
        <p:nvSpPr>
          <p:cNvPr id="4" name="Slide Number Placeholder 3"/>
          <p:cNvSpPr>
            <a:spLocks noGrp="1"/>
          </p:cNvSpPr>
          <p:nvPr>
            <p:ph type="sldNum" sz="quarter" idx="5"/>
          </p:nvPr>
        </p:nvSpPr>
        <p:spPr/>
        <p:txBody>
          <a:bodyPr/>
          <a:lstStyle/>
          <a:p>
            <a:fld id="{3E7143C0-4F23-B545-9533-520B5A87CA1E}" type="slidenum">
              <a:rPr lang="en-US" smtClean="0"/>
              <a:pPr/>
              <a:t>2</a:t>
            </a:fld>
            <a:endParaRPr lang="en-US"/>
          </a:p>
        </p:txBody>
      </p:sp>
    </p:spTree>
    <p:extLst>
      <p:ext uri="{BB962C8B-B14F-4D97-AF65-F5344CB8AC3E}">
        <p14:creationId xmlns:p14="http://schemas.microsoft.com/office/powerpoint/2010/main" val="626280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first we’re </a:t>
            </a:r>
            <a:r>
              <a:rPr lang="en-US" err="1"/>
              <a:t>gonna</a:t>
            </a:r>
            <a:r>
              <a:rPr lang="en-US"/>
              <a:t> talk about using external data with the ArcGIS API for JavaScript. I wanted to show you all this guide page that talks about basic programming patterns for layers and data in our API. On this page, there’s a section called ”Working with external data sources” and it contains all of the different layer types that we offer that use external data with more information (like features and limitations) and links to the layer’s documentation. All of these layers mentioned here are just different subclasses of the </a:t>
            </a:r>
            <a:r>
              <a:rPr lang="en-US" err="1"/>
              <a:t>layerbase</a:t>
            </a:r>
            <a:r>
              <a:rPr lang="en-US"/>
              <a:t> class, based on the data type.</a:t>
            </a:r>
          </a:p>
          <a:p>
            <a:endParaRPr lang="en-US"/>
          </a:p>
          <a:p>
            <a:r>
              <a:rPr lang="en-US"/>
              <a:t>Bringing data into your app as a layer with the </a:t>
            </a:r>
            <a:r>
              <a:rPr lang="en-US" err="1"/>
              <a:t>javascript</a:t>
            </a:r>
            <a:r>
              <a:rPr lang="en-US"/>
              <a:t> </a:t>
            </a:r>
            <a:r>
              <a:rPr lang="en-US" err="1"/>
              <a:t>api</a:t>
            </a:r>
            <a:r>
              <a:rPr lang="en-US"/>
              <a:t> could not be easier. The typical programming pattern for creating a layer would be to add that layer type in the require statement, and then use a code snippet similar to this one, where you would replace “Layer” with the appropriate layer type based on your data, set the URL property and any additional properties that your layer requires.</a:t>
            </a:r>
          </a:p>
          <a:p>
            <a:endParaRPr lang="en-US"/>
          </a:p>
          <a:p>
            <a:r>
              <a:rPr lang="en-US"/>
              <a:t>Now, I’m going to pass it off to Jose who will talk to us about the </a:t>
            </a:r>
            <a:r>
              <a:rPr lang="en-US" err="1"/>
              <a:t>GeoJSON</a:t>
            </a:r>
            <a:r>
              <a:rPr lang="en-US"/>
              <a:t> layer type.</a:t>
            </a:r>
          </a:p>
        </p:txBody>
      </p:sp>
      <p:sp>
        <p:nvSpPr>
          <p:cNvPr id="4" name="Slide Number Placeholder 3"/>
          <p:cNvSpPr>
            <a:spLocks noGrp="1"/>
          </p:cNvSpPr>
          <p:nvPr>
            <p:ph type="sldNum" sz="quarter" idx="5"/>
          </p:nvPr>
        </p:nvSpPr>
        <p:spPr/>
        <p:txBody>
          <a:bodyPr/>
          <a:lstStyle/>
          <a:p>
            <a:fld id="{3E7143C0-4F23-B545-9533-520B5A87CA1E}" type="slidenum">
              <a:rPr lang="en-US" smtClean="0"/>
              <a:pPr/>
              <a:t>3</a:t>
            </a:fld>
            <a:endParaRPr lang="en-US"/>
          </a:p>
        </p:txBody>
      </p:sp>
    </p:spTree>
    <p:extLst>
      <p:ext uri="{BB962C8B-B14F-4D97-AF65-F5344CB8AC3E}">
        <p14:creationId xmlns:p14="http://schemas.microsoft.com/office/powerpoint/2010/main" val="3257225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venir Next"/>
              </a:rPr>
              <a:t>In this section, we will discuss what GeoJSON is, a little history, and its features. We will then dive into how we can use this data format with the ArcGIS API for JavaScript, to take advantage of its features.</a:t>
            </a:r>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4</a:t>
            </a:fld>
            <a:endParaRPr lang="en-US"/>
          </a:p>
        </p:txBody>
      </p:sp>
    </p:spTree>
    <p:extLst>
      <p:ext uri="{BB962C8B-B14F-4D97-AF65-F5344CB8AC3E}">
        <p14:creationId xmlns:p14="http://schemas.microsoft.com/office/powerpoint/2010/main" val="50075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venir Next"/>
              </a:rPr>
              <a:t>GeoJSON is a geospatial data interchange format based on the JavaScript Object Notation (JSON).</a:t>
            </a:r>
          </a:p>
          <a:p>
            <a:r>
              <a:rPr lang="en-US">
                <a:latin typeface="Avenir Next"/>
              </a:rPr>
              <a:t>The GeoJSON specification was published in 2008 (GeoJSON Version 1.0), and later replaced in 2016 by a new specification. The new specification is RFC 7946. These specifications illustrate the features and the standards for this data format.</a:t>
            </a:r>
          </a:p>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5</a:t>
            </a:fld>
            <a:endParaRPr lang="en-US"/>
          </a:p>
        </p:txBody>
      </p:sp>
    </p:spTree>
    <p:extLst>
      <p:ext uri="{BB962C8B-B14F-4D97-AF65-F5344CB8AC3E}">
        <p14:creationId xmlns:p14="http://schemas.microsoft.com/office/powerpoint/2010/main" val="2115313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venir Next"/>
              </a:rPr>
              <a:t>The RFC7946 standards state that a GeoJSON object may represent a geometry, a feature, or a collection of features.</a:t>
            </a:r>
          </a:p>
          <a:p>
            <a:r>
              <a:rPr lang="en-US">
                <a:latin typeface="Avenir Next"/>
              </a:rPr>
              <a:t>All GeoJSON coordinates must use the World Geodetic System 1984 (WGS84) datum, with longitude and latitude decimal degrees units.</a:t>
            </a:r>
          </a:p>
          <a:p>
            <a:r>
              <a:rPr lang="en-US">
                <a:latin typeface="Avenir Next"/>
              </a:rPr>
              <a:t>GeoJSON supports the following geometry types and geometric objects: FeatureCollection, Feature, Point, LineString, MultiPoint, Polygon, MultiLineString, MultiPolygon, and GeometryCollection.</a:t>
            </a:r>
          </a:p>
          <a:p>
            <a:r>
              <a:rPr lang="en-US">
                <a:latin typeface="Avenir Next"/>
              </a:rPr>
              <a:t>The table shows the supported geometry objects from GeoJSON and their corresponding geometry types in our API.</a:t>
            </a:r>
          </a:p>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6</a:t>
            </a:fld>
            <a:endParaRPr lang="en-US"/>
          </a:p>
        </p:txBody>
      </p:sp>
    </p:spTree>
    <p:extLst>
      <p:ext uri="{BB962C8B-B14F-4D97-AF65-F5344CB8AC3E}">
        <p14:creationId xmlns:p14="http://schemas.microsoft.com/office/powerpoint/2010/main" val="4243878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a:latin typeface="Avenir Next"/>
              </a:rPr>
              <a:t>The ArcGIS API for JavaScript provides a GeoJSONLayer to fully support GeoJSON data sources. The layer allows you to load the data by referencing a url, as you can see here.</a:t>
            </a:r>
          </a:p>
          <a:p>
            <a:r>
              <a:rPr lang="en-US">
                <a:latin typeface="Avenir Next"/>
              </a:rPr>
              <a:t>If you’d rather load a GeoJSON object into the layer, you can do that by creating a blob. We won't get into much detail with this alternative workflow, but if you are curious as to how you can use a blob to load GeoJSON objects, you can take a look at our blob sample demo that will be provided with the rest of the demos for this presentation.</a:t>
            </a:r>
          </a:p>
          <a:p>
            <a:r>
              <a:rPr lang="en-US">
                <a:latin typeface="Avenir Next"/>
              </a:rPr>
              <a:t>The API allows users to take GeoJSON data, and visualize the data with features that are available with the FeatureLayer.</a:t>
            </a:r>
          </a:p>
          <a:p>
            <a:r>
              <a:rPr lang="en-US">
                <a:latin typeface="Avenir Next"/>
              </a:rPr>
              <a:t>For instance, the featureReduction property of the GeoJSONLayer allows us to cluster points!</a:t>
            </a:r>
          </a:p>
          <a:p>
            <a:r>
              <a:rPr lang="en-US">
                <a:latin typeface="Avenir Next"/>
              </a:rPr>
              <a:t>Since the GeoJSONLayer is a client-side layer, it will store all of its features on the client-side when they load. Therefore, all subsequent queries will not require server requests.</a:t>
            </a:r>
          </a:p>
          <a:p>
            <a:r>
              <a:rPr lang="en-US">
                <a:latin typeface="Avenir Next"/>
              </a:rPr>
              <a:t>The API also allows users with GeoJSON data to access their data in its many widgets.</a:t>
            </a:r>
          </a:p>
          <a:p>
            <a:r>
              <a:rPr lang="en-US">
                <a:latin typeface="Avenir Next"/>
              </a:rPr>
              <a:t>We have a demo where we will utilize the TimeSlider widget with our GeoJSONLayer coming up soon to demonstrate this.</a:t>
            </a:r>
          </a:p>
          <a:p>
            <a:r>
              <a:rPr lang="en-US">
                <a:latin typeface="Avenir Next"/>
              </a:rPr>
              <a:t>As mentioned earlier, GeoJSON coordinates must use the WGS84 geographic coordinate reference system. Because of this, the maps were limited to using WGS84 or Web Mercator spatial references in earlier versions of the API.</a:t>
            </a:r>
          </a:p>
          <a:p>
            <a:r>
              <a:rPr lang="en-US">
                <a:latin typeface="Avenir Next"/>
              </a:rPr>
              <a:t>Now, the GeoJSONLayer can be projected to a map's coordinate system. While the GeoJSON data will still be limited to WGS84, the map or basemap can be in any projection.</a:t>
            </a:r>
          </a:p>
        </p:txBody>
      </p:sp>
      <p:sp>
        <p:nvSpPr>
          <p:cNvPr id="4" name="Slide Number Placeholder 3"/>
          <p:cNvSpPr>
            <a:spLocks noGrp="1"/>
          </p:cNvSpPr>
          <p:nvPr>
            <p:ph type="sldNum" sz="quarter" idx="5"/>
          </p:nvPr>
        </p:nvSpPr>
        <p:spPr/>
        <p:txBody>
          <a:bodyPr/>
          <a:lstStyle/>
          <a:p>
            <a:fld id="{3E7143C0-4F23-B545-9533-520B5A87CA1E}" type="slidenum">
              <a:rPr lang="en-US" smtClean="0"/>
              <a:pPr/>
              <a:t>7</a:t>
            </a:fld>
            <a:endParaRPr lang="en-US"/>
          </a:p>
        </p:txBody>
      </p:sp>
    </p:spTree>
    <p:extLst>
      <p:ext uri="{BB962C8B-B14F-4D97-AF65-F5344CB8AC3E}">
        <p14:creationId xmlns:p14="http://schemas.microsoft.com/office/powerpoint/2010/main" val="2632940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8</a:t>
            </a:fld>
            <a:endParaRPr lang="en-US"/>
          </a:p>
        </p:txBody>
      </p:sp>
    </p:spTree>
    <p:extLst>
      <p:ext uri="{BB962C8B-B14F-4D97-AF65-F5344CB8AC3E}">
        <p14:creationId xmlns:p14="http://schemas.microsoft.com/office/powerpoint/2010/main" val="366117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we’re going to talk about OGC data. OGC stands for the Open Geospatial Consortium, which is a global community that creates geospatial standards for the web. We support 4 different OGC data types and have a layer for each one – WMS (web map service), WMTS (web map tile service), WCS (web coverage service), and OGC API – Features (feature service)</a:t>
            </a:r>
          </a:p>
        </p:txBody>
      </p:sp>
      <p:sp>
        <p:nvSpPr>
          <p:cNvPr id="4" name="Slide Number Placeholder 3"/>
          <p:cNvSpPr>
            <a:spLocks noGrp="1"/>
          </p:cNvSpPr>
          <p:nvPr>
            <p:ph type="sldNum" sz="quarter" idx="5"/>
          </p:nvPr>
        </p:nvSpPr>
        <p:spPr/>
        <p:txBody>
          <a:bodyPr/>
          <a:lstStyle/>
          <a:p>
            <a:fld id="{3E7143C0-4F23-B545-9533-520B5A87CA1E}" type="slidenum">
              <a:rPr lang="en-US" smtClean="0"/>
              <a:pPr/>
              <a:t>9</a:t>
            </a:fld>
            <a:endParaRPr lang="en-US"/>
          </a:p>
        </p:txBody>
      </p:sp>
    </p:spTree>
    <p:extLst>
      <p:ext uri="{BB962C8B-B14F-4D97-AF65-F5344CB8AC3E}">
        <p14:creationId xmlns:p14="http://schemas.microsoft.com/office/powerpoint/2010/main" val="147531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0" i="0" baseline="0">
                <a:solidFill>
                  <a:schemeClr val="tx1"/>
                </a:solidFill>
              </a:defRPr>
            </a:lvl1pPr>
          </a:lstStyle>
          <a:p>
            <a:r>
              <a:rPr lang="en-US"/>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0" i="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i="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Avenir Next" panose="020B0503020202020204" pitchFamily="34" charset="0"/>
                <a:ea typeface="+mj-ea"/>
                <a:cs typeface="Arial"/>
              </a:defRPr>
            </a:lvl1pPr>
          </a:lstStyle>
          <a:p>
            <a:r>
              <a:rPr kumimoji="0" lang="en-US"/>
              <a:t>Click to Edit </a:t>
            </a:r>
            <a:br>
              <a:rPr kumimoji="0" lang="en-US"/>
            </a:br>
            <a:r>
              <a:rPr kumimoji="0" lang="en-US"/>
              <a:t>Demo Title</a:t>
            </a:r>
            <a:endParaRPr lang="en-US"/>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2/9/21</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_User Scree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baseline="0">
                <a:solidFill>
                  <a:schemeClr val="tx1"/>
                </a:solidFill>
              </a:defRPr>
            </a:lvl1pPr>
          </a:lstStyle>
          <a:p>
            <a:r>
              <a:rPr lang="en-US"/>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2/9/21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0" i="0" baseline="0">
                <a:solidFill>
                  <a:schemeClr val="tx1"/>
                </a:solidFill>
              </a:defRPr>
            </a:lvl1pPr>
          </a:lstStyle>
          <a:p>
            <a:r>
              <a:rPr lang="en-US"/>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0" i="0" baseline="0" smtClean="0">
                <a:solidFill>
                  <a:schemeClr val="tx1">
                    <a:lumMod val="50000"/>
                    <a:lumOff val="50000"/>
                  </a:schemeClr>
                </a:solidFill>
                <a:latin typeface="Avenir Next" panose="020B05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i="0" baseline="0">
                <a:solidFill>
                  <a:schemeClr val="tx1"/>
                </a:solidFill>
              </a:defRPr>
            </a:lvl1pPr>
          </a:lstStyle>
          <a:p>
            <a:r>
              <a:rPr lang="en-US"/>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i="0" baseline="0" smtClean="0">
                <a:solidFill>
                  <a:schemeClr val="accent4">
                    <a:lumMod val="40000"/>
                    <a:lumOff val="60000"/>
                  </a:schemeClr>
                </a:solidFill>
                <a:latin typeface="Avenir Next" panose="020B05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pPr>
            <a:r>
              <a:rPr lang="en-US"/>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0" i="0"/>
            </a:lvl1pPr>
          </a:lstStyle>
          <a:p>
            <a:r>
              <a:rPr lang="en-US"/>
              <a:t>Click to Edit Master Title Style</a:t>
            </a:r>
          </a:p>
        </p:txBody>
      </p:sp>
      <p:sp>
        <p:nvSpPr>
          <p:cNvPr id="5" name="Content Placeholder 4"/>
          <p:cNvSpPr>
            <a:spLocks noGrp="1"/>
          </p:cNvSpPr>
          <p:nvPr>
            <p:ph sz="quarter" idx="10"/>
          </p:nvPr>
        </p:nvSpPr>
        <p:spPr>
          <a:xfrm>
            <a:off x="914400" y="1828800"/>
            <a:ext cx="10369296" cy="3429000"/>
          </a:xfrm>
        </p:spPr>
        <p:txBody>
          <a:bodyPr/>
          <a:lstStyle>
            <a:lvl1pPr>
              <a:defRPr b="0" i="0"/>
            </a:lvl1pPr>
            <a:lvl2pPr>
              <a:defRPr b="0" i="0"/>
            </a:lvl2pPr>
            <a:lvl3pPr>
              <a:defRPr b="0" i="0"/>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0" i="0" kern="1200" spc="0" dirty="0" smtClean="0">
                <a:solidFill>
                  <a:schemeClr val="tx1"/>
                </a:solidFill>
                <a:latin typeface="Avenir Next" panose="020B0503020202020204" pitchFamily="34" charset="0"/>
                <a:ea typeface="+mj-ea"/>
                <a:cs typeface="Arial"/>
              </a:defRPr>
            </a:lvl1pPr>
          </a:lstStyle>
          <a:p>
            <a:r>
              <a:rPr lang="en-US"/>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b="0" i="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a:t>Click to Edit Subtitle (optional)</a:t>
            </a:r>
          </a:p>
        </p:txBody>
      </p:sp>
      <p:sp>
        <p:nvSpPr>
          <p:cNvPr id="11" name="Content Placeholder 10"/>
          <p:cNvSpPr>
            <a:spLocks noGrp="1"/>
          </p:cNvSpPr>
          <p:nvPr>
            <p:ph sz="quarter" idx="12"/>
          </p:nvPr>
        </p:nvSpPr>
        <p:spPr>
          <a:xfrm>
            <a:off x="914400" y="1828804"/>
            <a:ext cx="10369296" cy="3427413"/>
          </a:xfrm>
        </p:spPr>
        <p:txBody>
          <a:bodyPr/>
          <a:lstStyle>
            <a:lvl1pPr>
              <a:defRPr b="0" i="0"/>
            </a:lvl1pPr>
            <a:lvl2pPr>
              <a:defRPr b="0" i="0"/>
            </a:lvl2pPr>
            <a:lvl3pPr>
              <a:defRPr b="0" i="0"/>
            </a:lvl3p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b="0" i="0" dirty="0"/>
            </a:lvl1pPr>
          </a:lstStyle>
          <a:p>
            <a:pPr lvl="0"/>
            <a:r>
              <a:rPr lang="en-US"/>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b="0" i="0"/>
            </a:lvl1pPr>
            <a:lvl2pPr>
              <a:lnSpc>
                <a:spcPct val="100000"/>
              </a:lnSpc>
              <a:defRPr sz="1800" b="0" i="0"/>
            </a:lvl2pPr>
            <a:lvl3pPr>
              <a:lnSpc>
                <a:spcPct val="100000"/>
              </a:lnSpc>
              <a:defRPr sz="1600" b="0" i="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Next" panose="020B0503020202020204" pitchFamily="34" charset="0"/>
                <a:ea typeface="+mn-ea"/>
                <a:cs typeface="Arial"/>
              </a:defRPr>
            </a:lvl1pPr>
          </a:lstStyle>
          <a:p>
            <a:pPr lvl="0"/>
            <a:r>
              <a:rPr lang="en-US"/>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2/9/21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b="0" i="0"/>
            </a:lvl1pPr>
          </a:lstStyle>
          <a:p>
            <a:r>
              <a:rPr lang="en-US"/>
              <a:t>Click to Edit Master Title Style</a:t>
            </a:r>
          </a:p>
        </p:txBody>
      </p:sp>
      <p:sp>
        <p:nvSpPr>
          <p:cNvPr id="9" name="Content Placeholder 21"/>
          <p:cNvSpPr>
            <a:spLocks noGrp="1"/>
          </p:cNvSpPr>
          <p:nvPr>
            <p:ph sz="quarter" idx="18"/>
          </p:nvPr>
        </p:nvSpPr>
        <p:spPr>
          <a:xfrm>
            <a:off x="914400" y="1828800"/>
            <a:ext cx="10369296" cy="3429000"/>
          </a:xfrm>
        </p:spPr>
        <p:txBody>
          <a:bodyPr/>
          <a:lstStyle>
            <a:lvl1pPr>
              <a:defRPr b="0" i="0"/>
            </a:lvl1pPr>
            <a:lvl2pPr>
              <a:defRPr b="0" i="0"/>
            </a:lvl2pPr>
            <a:lvl3pPr>
              <a:defRPr b="0" i="0"/>
            </a:lvl3p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0" i="0">
              <a:latin typeface="Avenir Next" panose="020B0503020202020204" pitchFamily="34" charset="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0" i="0" kern="1200" dirty="0" smtClean="0">
                <a:solidFill>
                  <a:srgbClr val="94E6FF"/>
                </a:solidFill>
                <a:latin typeface="Avenir Next" panose="020B0503020202020204" pitchFamily="34" charset="0"/>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0"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0" i="0">
              <a:latin typeface="Avenir Next" panose="020B0503020202020204" pitchFamily="34" charset="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2/9/21</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vl1pPr>
          </a:lstStyle>
          <a:p>
            <a:r>
              <a:rPr lang="en-US"/>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2/9/21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0" i="0"/>
            </a:lvl1pPr>
          </a:lstStyle>
          <a:p>
            <a:r>
              <a:rPr lang="en-US"/>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2/9/21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2/9/21</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i="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Avenir Next" panose="020B0503020202020204" pitchFamily="34" charset="0"/>
                <a:ea typeface="+mj-ea"/>
                <a:cs typeface="Arial"/>
              </a:defRPr>
            </a:lvl1pPr>
          </a:lstStyle>
          <a:p>
            <a:r>
              <a:rPr kumimoji="0" lang="en-US"/>
              <a:t>Click to Edit Section Title</a:t>
            </a:r>
            <a:endParaRPr lang="en-US"/>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2/9/21</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9CE7E69C-4D79-BB49-9350-1FEE210EB4F7}" type="datetime1">
              <a:rPr lang="en-US" smtClean="0"/>
              <a:pPr/>
              <a:t>2/9/21</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0" i="0" kern="1200">
          <a:solidFill>
            <a:schemeClr val="tx1"/>
          </a:solidFill>
          <a:latin typeface="Avenir Next" panose="020B0503020202020204" pitchFamily="34" charset="0"/>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0" i="0" kern="1200">
          <a:solidFill>
            <a:schemeClr val="tx1"/>
          </a:solidFill>
          <a:latin typeface="Avenir Next" panose="020B0503020202020204" pitchFamily="34" charset="0"/>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Next" panose="020B0503020202020204" pitchFamily="34" charset="0"/>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Next" panose="020B0503020202020204" pitchFamily="34" charset="0"/>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ogcapi.ogc.org/features/overview.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developers.arcgis.com/javascript/latest/api-reference/esri-layers-CSVLayer.html#longitudeField" TargetMode="External"/><Relationship Id="rId5" Type="http://schemas.openxmlformats.org/officeDocument/2006/relationships/hyperlink" Target="https://developers.arcgis.com/javascript/latest/api-reference/esri-layers-CSVLayer.html#latitudeField"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hyperlink" Target="https://arcg.is/0qne0G"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developers.arcgis.com/javascript/latest/layers-and-data/#working-with-external-data-sources"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tools.ietf.org/html/rfc7946"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developers.arcgis.com/javascript/latest/api-reference/esri-layers-OGCFeatureLayer.html" TargetMode="External"/><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developers.arcgis.com/javascript/latest/api-reference/esri-layers-WCSLayer.html"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8.png"/><Relationship Id="rId11" Type="http://schemas.openxmlformats.org/officeDocument/2006/relationships/hyperlink" Target="https://developers.arcgis.com/javascript/latest/api-reference/esri-layers-WMTSLayer.html" TargetMode="External"/><Relationship Id="rId5" Type="http://schemas.openxmlformats.org/officeDocument/2006/relationships/image" Target="../media/image17.png"/><Relationship Id="rId10" Type="http://schemas.openxmlformats.org/officeDocument/2006/relationships/hyperlink" Target="https://developers.arcgis.com/javascript/latest/api-reference/esri-layers-WMSLayer.html" TargetMode="External"/><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D9E6D7-1E7E-314C-8AA9-3F4E883E6E94}"/>
              </a:ext>
            </a:extLst>
          </p:cNvPr>
          <p:cNvGrpSpPr/>
          <p:nvPr/>
        </p:nvGrpSpPr>
        <p:grpSpPr>
          <a:xfrm>
            <a:off x="0" y="0"/>
            <a:ext cx="12192000" cy="6858000"/>
            <a:chOff x="0" y="0"/>
            <a:chExt cx="12192000" cy="6858000"/>
          </a:xfrm>
        </p:grpSpPr>
        <p:grpSp>
          <p:nvGrpSpPr>
            <p:cNvPr id="4" name="Group 3">
              <a:extLst>
                <a:ext uri="{FF2B5EF4-FFF2-40B4-BE49-F238E27FC236}">
                  <a16:creationId xmlns:a16="http://schemas.microsoft.com/office/drawing/2014/main" id="{A5870E6F-1C36-DB43-B439-1C5623C6F7CA}"/>
                </a:ext>
              </a:extLst>
            </p:cNvPr>
            <p:cNvGrpSpPr/>
            <p:nvPr/>
          </p:nvGrpSpPr>
          <p:grpSpPr>
            <a:xfrm>
              <a:off x="0" y="0"/>
              <a:ext cx="12192000" cy="6858000"/>
              <a:chOff x="0" y="0"/>
              <a:chExt cx="12192000" cy="6858000"/>
            </a:xfrm>
          </p:grpSpPr>
          <p:sp>
            <p:nvSpPr>
              <p:cNvPr id="13" name="gradient background1">
                <a:extLst>
                  <a:ext uri="{FF2B5EF4-FFF2-40B4-BE49-F238E27FC236}">
                    <a16:creationId xmlns:a16="http://schemas.microsoft.com/office/drawing/2014/main" id="{ED48A2D6-7C7F-054D-99D2-595F565DC78A}"/>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322F969B-9619-D24A-B5D0-0A84521B78B3}"/>
                  </a:ext>
                </a:extLst>
              </p:cNvPr>
              <p:cNvSpPr/>
              <p:nvPr/>
            </p:nvSpPr>
            <p:spPr bwMode="auto">
              <a:xfrm>
                <a:off x="0"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 name="Group 2">
              <a:extLst>
                <a:ext uri="{FF2B5EF4-FFF2-40B4-BE49-F238E27FC236}">
                  <a16:creationId xmlns:a16="http://schemas.microsoft.com/office/drawing/2014/main" id="{54466C6B-A103-0646-ABFA-54B87DB55CA4}"/>
                </a:ext>
              </a:extLst>
            </p:cNvPr>
            <p:cNvGrpSpPr/>
            <p:nvPr/>
          </p:nvGrpSpPr>
          <p:grpSpPr>
            <a:xfrm>
              <a:off x="0" y="4265271"/>
              <a:ext cx="12192000" cy="2592729"/>
              <a:chOff x="0" y="4265271"/>
              <a:chExt cx="12192000" cy="2592729"/>
            </a:xfrm>
          </p:grpSpPr>
          <p:pic>
            <p:nvPicPr>
              <p:cNvPr id="40" name="Picture 39">
                <a:extLst>
                  <a:ext uri="{FF2B5EF4-FFF2-40B4-BE49-F238E27FC236}">
                    <a16:creationId xmlns:a16="http://schemas.microsoft.com/office/drawing/2014/main" id="{7BD64067-4C8A-1844-B48E-4E4D65E2A1F3}"/>
                  </a:ext>
                </a:extLst>
              </p:cNvPr>
              <p:cNvPicPr>
                <a:picLocks noChangeAspect="1"/>
              </p:cNvPicPr>
              <p:nvPr/>
            </p:nvPicPr>
            <p:blipFill rotWithShape="1">
              <a:blip r:embed="rId3" cstate="screen">
                <a:alphaModFix amt="70000"/>
                <a:extLst>
                  <a:ext uri="{28A0092B-C50C-407E-A947-70E740481C1C}">
                    <a14:useLocalDpi xmlns:a14="http://schemas.microsoft.com/office/drawing/2010/main"/>
                  </a:ext>
                </a:extLst>
              </a:blip>
              <a:srcRect/>
              <a:stretch/>
            </p:blipFill>
            <p:spPr>
              <a:xfrm>
                <a:off x="0" y="4694677"/>
                <a:ext cx="4657343" cy="2163323"/>
              </a:xfrm>
              <a:prstGeom prst="rect">
                <a:avLst/>
              </a:prstGeom>
            </p:spPr>
          </p:pic>
          <p:pic>
            <p:nvPicPr>
              <p:cNvPr id="19" name="Picture 18">
                <a:extLst>
                  <a:ext uri="{FF2B5EF4-FFF2-40B4-BE49-F238E27FC236}">
                    <a16:creationId xmlns:a16="http://schemas.microsoft.com/office/drawing/2014/main" id="{81A6D62D-9B71-694C-A2C0-8D6C78D77E4B}"/>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5722227" y="4980117"/>
                <a:ext cx="6469773" cy="1877883"/>
              </a:xfrm>
              <a:prstGeom prst="rect">
                <a:avLst/>
              </a:prstGeom>
            </p:spPr>
          </p:pic>
          <p:pic>
            <p:nvPicPr>
              <p:cNvPr id="63" name="Picture 62">
                <a:extLst>
                  <a:ext uri="{FF2B5EF4-FFF2-40B4-BE49-F238E27FC236}">
                    <a16:creationId xmlns:a16="http://schemas.microsoft.com/office/drawing/2014/main" id="{26A0E21C-7890-8A46-9E03-3A2CA74BBDC4}"/>
                  </a:ext>
                </a:extLst>
              </p:cNvPr>
              <p:cNvPicPr>
                <a:picLocks noChangeAspect="1"/>
              </p:cNvPicPr>
              <p:nvPr/>
            </p:nvPicPr>
            <p:blipFill rotWithShape="1">
              <a:blip r:embed="rId5" cstate="screen">
                <a:alphaModFix amt="80000"/>
                <a:extLst>
                  <a:ext uri="{28A0092B-C50C-407E-A947-70E740481C1C}">
                    <a14:useLocalDpi xmlns:a14="http://schemas.microsoft.com/office/drawing/2010/main"/>
                  </a:ext>
                </a:extLst>
              </a:blip>
              <a:srcRect/>
              <a:stretch/>
            </p:blipFill>
            <p:spPr>
              <a:xfrm>
                <a:off x="896112" y="5203135"/>
                <a:ext cx="7333488" cy="1654865"/>
              </a:xfrm>
              <a:prstGeom prst="rect">
                <a:avLst/>
              </a:prstGeom>
            </p:spPr>
          </p:pic>
          <p:pic>
            <p:nvPicPr>
              <p:cNvPr id="6" name="Picture 5">
                <a:extLst>
                  <a:ext uri="{FF2B5EF4-FFF2-40B4-BE49-F238E27FC236}">
                    <a16:creationId xmlns:a16="http://schemas.microsoft.com/office/drawing/2014/main" id="{C93CFE6A-35A3-2943-BCC2-AB0307436FF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4265271"/>
                <a:ext cx="3530544" cy="2592729"/>
              </a:xfrm>
              <a:prstGeom prst="rect">
                <a:avLst/>
              </a:prstGeom>
            </p:spPr>
          </p:pic>
          <p:pic>
            <p:nvPicPr>
              <p:cNvPr id="8" name="Picture 7">
                <a:extLst>
                  <a:ext uri="{FF2B5EF4-FFF2-40B4-BE49-F238E27FC236}">
                    <a16:creationId xmlns:a16="http://schemas.microsoft.com/office/drawing/2014/main" id="{FF9C64E2-6AC2-8D4F-8F95-2D77C90A7038}"/>
                  </a:ext>
                </a:extLst>
              </p:cNvPr>
              <p:cNvPicPr>
                <a:picLocks noChangeAspect="1"/>
              </p:cNvPicPr>
              <p:nvPr/>
            </p:nvPicPr>
            <p:blipFill rotWithShape="1">
              <a:blip r:embed="rId7" cstate="screen">
                <a:alphaModFix amt="70000"/>
                <a:extLst>
                  <a:ext uri="{28A0092B-C50C-407E-A947-70E740481C1C}">
                    <a14:useLocalDpi xmlns:a14="http://schemas.microsoft.com/office/drawing/2010/main"/>
                  </a:ext>
                </a:extLst>
              </a:blip>
              <a:srcRect/>
              <a:stretch/>
            </p:blipFill>
            <p:spPr>
              <a:xfrm>
                <a:off x="9993961" y="4473144"/>
                <a:ext cx="2198039" cy="2384856"/>
              </a:xfrm>
              <a:prstGeom prst="rect">
                <a:avLst/>
              </a:prstGeom>
            </p:spPr>
          </p:pic>
          <p:pic>
            <p:nvPicPr>
              <p:cNvPr id="12" name="Picture 11">
                <a:extLst>
                  <a:ext uri="{FF2B5EF4-FFF2-40B4-BE49-F238E27FC236}">
                    <a16:creationId xmlns:a16="http://schemas.microsoft.com/office/drawing/2014/main" id="{1C5571E3-6680-044F-8CF9-FC165A541D2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21587" y="5612781"/>
                <a:ext cx="3470413" cy="1245219"/>
              </a:xfrm>
              <a:prstGeom prst="rect">
                <a:avLst/>
              </a:prstGeom>
            </p:spPr>
          </p:pic>
        </p:grpSp>
      </p:grpSp>
      <p:pic>
        <p:nvPicPr>
          <p:cNvPr id="14" name="Picture 13">
            <a:extLst>
              <a:ext uri="{FF2B5EF4-FFF2-40B4-BE49-F238E27FC236}">
                <a16:creationId xmlns:a16="http://schemas.microsoft.com/office/drawing/2014/main" id="{EE467901-ABD8-F549-AEB9-CC1EDE12197F}"/>
              </a:ext>
            </a:extLst>
          </p:cNvPr>
          <p:cNvPicPr>
            <a:picLocks noChangeAspect="1"/>
          </p:cNvPicPr>
          <p:nvPr/>
        </p:nvPicPr>
        <p:blipFill rotWithShape="1">
          <a:blip r:embed="rId9" cstate="screen">
            <a:alphaModFix amt="60000"/>
            <a:extLst>
              <a:ext uri="{28A0092B-C50C-407E-A947-70E740481C1C}">
                <a14:useLocalDpi xmlns:a14="http://schemas.microsoft.com/office/drawing/2010/main"/>
              </a:ext>
            </a:extLst>
          </a:blip>
          <a:srcRect/>
          <a:stretch/>
        </p:blipFill>
        <p:spPr>
          <a:xfrm>
            <a:off x="896798" y="668579"/>
            <a:ext cx="1190625" cy="473786"/>
          </a:xfrm>
          <a:prstGeom prst="rect">
            <a:avLst/>
          </a:prstGeom>
        </p:spPr>
      </p:pic>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37821" y="3036666"/>
            <a:ext cx="8534401" cy="659713"/>
          </a:xfrm>
        </p:spPr>
        <p:txBody>
          <a:bodyPr/>
          <a:lstStyle/>
          <a:p>
            <a:pPr algn="l"/>
            <a:r>
              <a:rPr lang="en-US">
                <a:solidFill>
                  <a:srgbClr val="1EF1BA"/>
                </a:solidFill>
                <a:latin typeface="Avenir Next" panose="020B0503020202020204" pitchFamily="34" charset="0"/>
              </a:rPr>
              <a:t>Anne Fitz and Jose Banuelos</a:t>
            </a:r>
          </a:p>
        </p:txBody>
      </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014509"/>
            <a:ext cx="8525773" cy="914400"/>
          </a:xfrm>
        </p:spPr>
        <p:txBody>
          <a:bodyPr/>
          <a:lstStyle/>
          <a:p>
            <a:pPr algn="l"/>
            <a:r>
              <a:rPr lang="en-US" sz="3600">
                <a:latin typeface="Avenir Next" panose="020B0503020202020204" pitchFamily="34" charset="0"/>
              </a:rPr>
              <a:t>Building Web Apps Using your </a:t>
            </a:r>
            <a:r>
              <a:rPr lang="en-US" sz="3600" err="1">
                <a:latin typeface="Avenir Next" panose="020B0503020202020204" pitchFamily="34" charset="0"/>
              </a:rPr>
              <a:t>GeoJSON</a:t>
            </a:r>
            <a:r>
              <a:rPr lang="en-US" sz="3600">
                <a:latin typeface="Avenir Next" panose="020B0503020202020204" pitchFamily="34" charset="0"/>
              </a:rPr>
              <a:t>, CSV, and OGC data</a:t>
            </a:r>
          </a:p>
        </p:txBody>
      </p:sp>
      <p:sp>
        <p:nvSpPr>
          <p:cNvPr id="10" name="EPC 2020">
            <a:extLst>
              <a:ext uri="{FF2B5EF4-FFF2-40B4-BE49-F238E27FC236}">
                <a16:creationId xmlns:a16="http://schemas.microsoft.com/office/drawing/2014/main" id="{1AEA1F3A-D253-E142-B8A1-AEEFA33C3F6B}"/>
              </a:ext>
            </a:extLst>
          </p:cNvPr>
          <p:cNvSpPr txBox="1">
            <a:spLocks/>
          </p:cNvSpPr>
          <p:nvPr/>
        </p:nvSpPr>
        <p:spPr bwMode="white">
          <a:xfrm>
            <a:off x="3322422" y="5095092"/>
            <a:ext cx="2063579" cy="486301"/>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400">
                <a:solidFill>
                  <a:schemeClr val="accent4">
                    <a:lumMod val="20000"/>
                    <a:lumOff val="80000"/>
                    <a:alpha val="50000"/>
                  </a:schemeClr>
                </a:solidFill>
                <a:latin typeface="Avenir Next" panose="020B0503020202020204" pitchFamily="34" charset="0"/>
              </a:rPr>
              <a:t>2021 ESRI </a:t>
            </a:r>
            <a:br>
              <a:rPr lang="en-US" sz="1400">
                <a:solidFill>
                  <a:schemeClr val="accent4">
                    <a:lumMod val="20000"/>
                    <a:lumOff val="80000"/>
                    <a:alpha val="50000"/>
                  </a:schemeClr>
                </a:solidFill>
                <a:latin typeface="Avenir Next" panose="020B0503020202020204" pitchFamily="34" charset="0"/>
              </a:rPr>
            </a:br>
            <a:r>
              <a:rPr lang="en-US" sz="1400">
                <a:solidFill>
                  <a:schemeClr val="accent4">
                    <a:lumMod val="20000"/>
                    <a:lumOff val="80000"/>
                    <a:alpha val="50000"/>
                  </a:schemeClr>
                </a:solidFill>
                <a:latin typeface="Avenir Next" panose="020B0503020202020204" pitchFamily="34" charset="0"/>
              </a:rPr>
              <a:t>    DEVELOPER SUMMIT</a:t>
            </a:r>
          </a:p>
        </p:txBody>
      </p:sp>
    </p:spTree>
    <p:extLst>
      <p:ext uri="{BB962C8B-B14F-4D97-AF65-F5344CB8AC3E}">
        <p14:creationId xmlns:p14="http://schemas.microsoft.com/office/powerpoint/2010/main" val="36727838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p:txBody>
          <a:bodyPr/>
          <a:lstStyle/>
          <a:p>
            <a:r>
              <a:rPr lang="en-US" err="1">
                <a:latin typeface="Avenir Next" panose="020B0503020202020204" pitchFamily="34" charset="0"/>
              </a:rPr>
              <a:t>OGCFeatureLayer</a:t>
            </a:r>
            <a:endParaRPr lang="en-US">
              <a:latin typeface="Avenir Next" panose="020B0503020202020204" pitchFamily="34" charset="0"/>
            </a:endParaRPr>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a:latin typeface="Avenir Next" panose="020B0503020202020204" pitchFamily="34" charset="0"/>
            </a:endParaRPr>
          </a:p>
        </p:txBody>
      </p:sp>
      <p:pic>
        <p:nvPicPr>
          <p:cNvPr id="11" name="Content Placeholder 10" descr="A picture containing text&#10;&#10;Description automatically generated">
            <a:extLst>
              <a:ext uri="{FF2B5EF4-FFF2-40B4-BE49-F238E27FC236}">
                <a16:creationId xmlns:a16="http://schemas.microsoft.com/office/drawing/2014/main" id="{BA5E64D1-45FD-C142-9F6D-06D3D6EF93DE}"/>
              </a:ext>
            </a:extLst>
          </p:cNvPr>
          <p:cNvPicPr>
            <a:picLocks noGrp="1" noChangeAspect="1"/>
          </p:cNvPicPr>
          <p:nvPr>
            <p:ph sz="half" idx="2"/>
          </p:nvPr>
        </p:nvPicPr>
        <p:blipFill>
          <a:blip r:embed="rId3"/>
          <a:stretch>
            <a:fillRect/>
          </a:stretch>
        </p:blipFill>
        <p:spPr>
          <a:xfrm>
            <a:off x="692780" y="4209248"/>
            <a:ext cx="7725630" cy="1716806"/>
          </a:xfrm>
        </p:spPr>
      </p:pic>
      <p:sp>
        <p:nvSpPr>
          <p:cNvPr id="13" name="Rounded Rectangle 12">
            <a:extLst>
              <a:ext uri="{FF2B5EF4-FFF2-40B4-BE49-F238E27FC236}">
                <a16:creationId xmlns:a16="http://schemas.microsoft.com/office/drawing/2014/main" id="{1A577F85-58C7-764B-95B4-662A1B50ECB1}"/>
              </a:ext>
            </a:extLst>
          </p:cNvPr>
          <p:cNvSpPr/>
          <p:nvPr/>
        </p:nvSpPr>
        <p:spPr bwMode="auto">
          <a:xfrm>
            <a:off x="687261" y="1489280"/>
            <a:ext cx="7725630" cy="2468937"/>
          </a:xfrm>
          <a:prstGeom prst="round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TextBox 11">
            <a:extLst>
              <a:ext uri="{FF2B5EF4-FFF2-40B4-BE49-F238E27FC236}">
                <a16:creationId xmlns:a16="http://schemas.microsoft.com/office/drawing/2014/main" id="{31EC3676-91BE-9C44-BCE1-05893C8FAA2D}"/>
              </a:ext>
            </a:extLst>
          </p:cNvPr>
          <p:cNvSpPr txBox="1"/>
          <p:nvPr/>
        </p:nvSpPr>
        <p:spPr>
          <a:xfrm>
            <a:off x="849721" y="1594338"/>
            <a:ext cx="7321264" cy="2220643"/>
          </a:xfrm>
          <a:prstGeom prst="rect">
            <a:avLst/>
          </a:prstGeom>
          <a:noFill/>
          <a:effectLst/>
        </p:spPr>
        <p:txBody>
          <a:bodyPr wrap="square" lIns="0" tIns="0" rIns="0" bIns="0" rtlCol="0">
            <a:noAutofit/>
          </a:bodyPr>
          <a:lstStyle/>
          <a:p>
            <a:pPr algn="ctr" eaLnBrk="0" hangingPunct="0">
              <a:lnSpc>
                <a:spcPct val="150000"/>
              </a:lnSpc>
            </a:pPr>
            <a:r>
              <a:rPr lang="en-US" sz="2000">
                <a:latin typeface="Avenir Next" panose="020B0503020202020204" pitchFamily="34" charset="0"/>
              </a:rPr>
              <a:t>Based on an </a:t>
            </a:r>
            <a:r>
              <a:rPr lang="en-US" sz="2000">
                <a:latin typeface="Avenir Next" panose="020B0503020202020204" pitchFamily="34" charset="0"/>
                <a:hlinkClick r:id="rId4"/>
              </a:rPr>
              <a:t>OGC API – Features</a:t>
            </a:r>
            <a:r>
              <a:rPr lang="en-US" sz="2000">
                <a:latin typeface="Avenir Next" panose="020B0503020202020204" pitchFamily="34" charset="0"/>
              </a:rPr>
              <a:t> service</a:t>
            </a:r>
          </a:p>
          <a:p>
            <a:pPr algn="ctr" eaLnBrk="0" hangingPunct="0">
              <a:lnSpc>
                <a:spcPct val="150000"/>
              </a:lnSpc>
            </a:pPr>
            <a:endParaRPr lang="en-US" sz="800">
              <a:latin typeface="Avenir Next" panose="020B0503020202020204" pitchFamily="34" charset="0"/>
            </a:endParaRPr>
          </a:p>
          <a:p>
            <a:pPr marL="285750" indent="-285750" algn="ctr" eaLnBrk="0" hangingPunct="0">
              <a:lnSpc>
                <a:spcPct val="150000"/>
              </a:lnSpc>
              <a:buFont typeface="Arial" panose="020B0604020202020204" pitchFamily="34" charset="0"/>
              <a:buChar char="•"/>
            </a:pPr>
            <a:r>
              <a:rPr lang="en-US" sz="1600">
                <a:latin typeface="Avenir Next" panose="020B0503020202020204" pitchFamily="34" charset="0"/>
              </a:rPr>
              <a:t>Geospatial data is stored in “collections”</a:t>
            </a:r>
          </a:p>
          <a:p>
            <a:pPr marL="285750" indent="-285750" algn="ctr" eaLnBrk="0" hangingPunct="0">
              <a:lnSpc>
                <a:spcPct val="150000"/>
              </a:lnSpc>
              <a:buFont typeface="Arial" panose="020B0604020202020204" pitchFamily="34" charset="0"/>
              <a:buChar char="•"/>
            </a:pPr>
            <a:r>
              <a:rPr lang="en-US" sz="1600">
                <a:latin typeface="Avenir Next" panose="020B0503020202020204" pitchFamily="34" charset="0"/>
              </a:rPr>
              <a:t>Part 1 published October 2019</a:t>
            </a:r>
          </a:p>
          <a:p>
            <a:pPr marL="285750" indent="-285750" algn="ctr" eaLnBrk="0" hangingPunct="0">
              <a:lnSpc>
                <a:spcPct val="150000"/>
              </a:lnSpc>
              <a:buFont typeface="Arial" panose="020B0604020202020204" pitchFamily="34" charset="0"/>
              <a:buChar char="•"/>
            </a:pPr>
            <a:r>
              <a:rPr lang="en-US" sz="1600">
                <a:latin typeface="Avenir Next" panose="020B0503020202020204" pitchFamily="34" charset="0"/>
              </a:rPr>
              <a:t>Previously referred to as WFS3</a:t>
            </a:r>
          </a:p>
          <a:p>
            <a:pPr marL="285750" indent="-285750" algn="ctr" eaLnBrk="0" hangingPunct="0">
              <a:lnSpc>
                <a:spcPct val="150000"/>
              </a:lnSpc>
              <a:buFont typeface="Arial" panose="020B0604020202020204" pitchFamily="34" charset="0"/>
              <a:buChar char="•"/>
            </a:pPr>
            <a:r>
              <a:rPr lang="en-US" sz="1600">
                <a:latin typeface="Avenir Next" panose="020B0503020202020204" pitchFamily="34" charset="0"/>
              </a:rPr>
              <a:t>Support added in our API at version 4.16 (Summer 2020)</a:t>
            </a:r>
          </a:p>
          <a:p>
            <a:pPr marL="285750" indent="-285750" eaLnBrk="0" hangingPunct="0">
              <a:buFont typeface="Arial" panose="020B0604020202020204" pitchFamily="34" charset="0"/>
              <a:buChar char="•"/>
            </a:pPr>
            <a:endParaRPr lang="en-US" sz="1600">
              <a:latin typeface="Avenir Next" panose="020B0503020202020204" pitchFamily="34" charset="0"/>
            </a:endParaRPr>
          </a:p>
          <a:p>
            <a:pPr marL="285750" indent="-285750" eaLnBrk="0" hangingPunct="0">
              <a:buFont typeface="Arial" panose="020B0604020202020204" pitchFamily="34" charset="0"/>
              <a:buChar char="•"/>
            </a:pPr>
            <a:endParaRPr lang="en-US" sz="1600">
              <a:latin typeface="Avenir Next" panose="020B0503020202020204" pitchFamily="34" charset="0"/>
            </a:endParaRPr>
          </a:p>
        </p:txBody>
      </p:sp>
      <p:sp>
        <p:nvSpPr>
          <p:cNvPr id="14" name="Rounded Rectangle 13">
            <a:extLst>
              <a:ext uri="{FF2B5EF4-FFF2-40B4-BE49-F238E27FC236}">
                <a16:creationId xmlns:a16="http://schemas.microsoft.com/office/drawing/2014/main" id="{6B04CE97-AE4C-BF4C-AC9D-E15B357DC016}"/>
              </a:ext>
            </a:extLst>
          </p:cNvPr>
          <p:cNvSpPr/>
          <p:nvPr/>
        </p:nvSpPr>
        <p:spPr bwMode="auto">
          <a:xfrm>
            <a:off x="8698523" y="2092025"/>
            <a:ext cx="2813773" cy="3332474"/>
          </a:xfrm>
          <a:prstGeom prst="round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5" name="TextBox 14">
            <a:extLst>
              <a:ext uri="{FF2B5EF4-FFF2-40B4-BE49-F238E27FC236}">
                <a16:creationId xmlns:a16="http://schemas.microsoft.com/office/drawing/2014/main" id="{E31D40F4-2A93-D047-ABAC-4214BAE6DD32}"/>
              </a:ext>
            </a:extLst>
          </p:cNvPr>
          <p:cNvSpPr txBox="1"/>
          <p:nvPr/>
        </p:nvSpPr>
        <p:spPr>
          <a:xfrm>
            <a:off x="9007864" y="2472179"/>
            <a:ext cx="2491356" cy="2580467"/>
          </a:xfrm>
          <a:prstGeom prst="rect">
            <a:avLst/>
          </a:prstGeom>
          <a:noFill/>
          <a:effectLst/>
        </p:spPr>
        <p:txBody>
          <a:bodyPr wrap="square" lIns="0" tIns="0" rIns="0" bIns="0" rtlCol="0">
            <a:noAutofit/>
          </a:bodyPr>
          <a:lstStyle/>
          <a:p>
            <a:pPr algn="l" eaLnBrk="0" hangingPunct="0"/>
            <a:r>
              <a:rPr lang="en-US" sz="2000" b="1">
                <a:latin typeface="Avenir Next" panose="020B0503020202020204" pitchFamily="34" charset="0"/>
              </a:rPr>
              <a:t>Layer capabilities</a:t>
            </a:r>
          </a:p>
          <a:p>
            <a:pPr algn="l" eaLnBrk="0" hangingPunct="0"/>
            <a:endParaRPr lang="en-US" sz="2000" b="1">
              <a:latin typeface="Avenir Next" panose="020B0503020202020204" pitchFamily="34" charset="0"/>
            </a:endParaRPr>
          </a:p>
          <a:p>
            <a:pPr marL="285750" indent="-285750" algn="l" eaLnBrk="0" hangingPunct="0">
              <a:spcAft>
                <a:spcPts val="150"/>
              </a:spcAft>
              <a:buFont typeface="Arial" panose="020B0604020202020204" pitchFamily="34" charset="0"/>
              <a:buChar char="•"/>
            </a:pPr>
            <a:r>
              <a:rPr lang="en-US" sz="1600">
                <a:latin typeface="Avenir Next" panose="020B0503020202020204" pitchFamily="34" charset="0"/>
              </a:rPr>
              <a:t>Rendering (visual variables)</a:t>
            </a:r>
          </a:p>
          <a:p>
            <a:pPr marL="285750" indent="-285750" eaLnBrk="0" hangingPunct="0">
              <a:spcAft>
                <a:spcPts val="150"/>
              </a:spcAft>
              <a:buFont typeface="Arial" panose="020B0604020202020204" pitchFamily="34" charset="0"/>
              <a:buChar char="•"/>
            </a:pPr>
            <a:r>
              <a:rPr lang="en-US" sz="1600">
                <a:latin typeface="Avenir Next" panose="020B0503020202020204" pitchFamily="34" charset="0"/>
              </a:rPr>
              <a:t>Labeling</a:t>
            </a:r>
          </a:p>
          <a:p>
            <a:pPr marL="285750" indent="-285750" eaLnBrk="0" hangingPunct="0">
              <a:spcAft>
                <a:spcPts val="150"/>
              </a:spcAft>
              <a:buFont typeface="Arial" panose="020B0604020202020204" pitchFamily="34" charset="0"/>
              <a:buChar char="•"/>
            </a:pPr>
            <a:r>
              <a:rPr lang="en-US" sz="1600">
                <a:latin typeface="Avenir Next" panose="020B0503020202020204" pitchFamily="34" charset="0"/>
              </a:rPr>
              <a:t>Popups</a:t>
            </a:r>
          </a:p>
          <a:p>
            <a:pPr marL="285750" indent="-285750" eaLnBrk="0" hangingPunct="0">
              <a:spcAft>
                <a:spcPts val="150"/>
              </a:spcAft>
              <a:buFont typeface="Arial" panose="020B0604020202020204" pitchFamily="34" charset="0"/>
              <a:buChar char="•"/>
            </a:pPr>
            <a:r>
              <a:rPr lang="en-US" sz="1600">
                <a:latin typeface="Avenir Next" panose="020B0503020202020204" pitchFamily="34" charset="0"/>
              </a:rPr>
              <a:t>Querying</a:t>
            </a:r>
          </a:p>
          <a:p>
            <a:pPr marL="285750" indent="-285750" eaLnBrk="0" hangingPunct="0">
              <a:spcAft>
                <a:spcPts val="150"/>
              </a:spcAft>
              <a:buFont typeface="Arial" panose="020B0604020202020204" pitchFamily="34" charset="0"/>
              <a:buChar char="•"/>
            </a:pPr>
            <a:r>
              <a:rPr lang="en-US" sz="1600">
                <a:latin typeface="Avenir Next" panose="020B0503020202020204" pitchFamily="34" charset="0"/>
              </a:rPr>
              <a:t>Clustering</a:t>
            </a:r>
          </a:p>
          <a:p>
            <a:pPr marL="285750" indent="-285750" eaLnBrk="0" hangingPunct="0">
              <a:spcAft>
                <a:spcPts val="150"/>
              </a:spcAft>
              <a:buFont typeface="Arial" panose="020B0604020202020204" pitchFamily="34" charset="0"/>
              <a:buChar char="•"/>
            </a:pPr>
            <a:r>
              <a:rPr lang="en-US" sz="1600">
                <a:latin typeface="Avenir Next" panose="020B0503020202020204" pitchFamily="34" charset="0"/>
              </a:rPr>
              <a:t>Layer blending</a:t>
            </a:r>
          </a:p>
          <a:p>
            <a:pPr algn="l" eaLnBrk="0" hangingPunct="0"/>
            <a:endParaRPr lang="en-US" sz="2000">
              <a:latin typeface="Avenir Next" panose="020B0503020202020204" pitchFamily="34" charset="0"/>
            </a:endParaRPr>
          </a:p>
        </p:txBody>
      </p:sp>
    </p:spTree>
    <p:extLst>
      <p:ext uri="{BB962C8B-B14F-4D97-AF65-F5344CB8AC3E}">
        <p14:creationId xmlns:p14="http://schemas.microsoft.com/office/powerpoint/2010/main" val="286889929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578EBC4-469E-7F41-849A-9B26DC295E4F}"/>
              </a:ext>
            </a:extLst>
          </p:cNvPr>
          <p:cNvGrpSpPr/>
          <p:nvPr/>
        </p:nvGrpSpPr>
        <p:grpSpPr>
          <a:xfrm>
            <a:off x="-1" y="0"/>
            <a:ext cx="12192001" cy="6867939"/>
            <a:chOff x="-1" y="0"/>
            <a:chExt cx="12192001" cy="6867939"/>
          </a:xfrm>
        </p:grpSpPr>
        <p:grpSp>
          <p:nvGrpSpPr>
            <p:cNvPr id="3" name="Group 2">
              <a:extLst>
                <a:ext uri="{FF2B5EF4-FFF2-40B4-BE49-F238E27FC236}">
                  <a16:creationId xmlns:a16="http://schemas.microsoft.com/office/drawing/2014/main" id="{5E2C4AB6-19A8-004A-8E85-4DC2B2B40BCB}"/>
                </a:ext>
              </a:extLst>
            </p:cNvPr>
            <p:cNvGrpSpPr/>
            <p:nvPr/>
          </p:nvGrpSpPr>
          <p:grpSpPr>
            <a:xfrm>
              <a:off x="0" y="0"/>
              <a:ext cx="12192000" cy="6858000"/>
              <a:chOff x="0" y="0"/>
              <a:chExt cx="12192000" cy="6858000"/>
            </a:xfrm>
          </p:grpSpPr>
          <p:sp>
            <p:nvSpPr>
              <p:cNvPr id="8" name="gradient background1">
                <a:extLst>
                  <a:ext uri="{FF2B5EF4-FFF2-40B4-BE49-F238E27FC236}">
                    <a16:creationId xmlns:a16="http://schemas.microsoft.com/office/drawing/2014/main" id="{9097782E-D9AD-B94F-96EE-ED462E88E669}"/>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7A74274E-B35D-2249-853E-C57D4D9A73C9}"/>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C9404AE7-193B-5144-9CB4-4062FA9B23B9}"/>
                </a:ext>
              </a:extLst>
            </p:cNvPr>
            <p:cNvGrpSpPr/>
            <p:nvPr/>
          </p:nvGrpSpPr>
          <p:grpSpPr>
            <a:xfrm>
              <a:off x="-1" y="0"/>
              <a:ext cx="7589346" cy="6867939"/>
              <a:chOff x="-1" y="0"/>
              <a:chExt cx="7589346" cy="6867939"/>
            </a:xfrm>
          </p:grpSpPr>
          <p:pic>
            <p:nvPicPr>
              <p:cNvPr id="46" name="Picture 45">
                <a:extLst>
                  <a:ext uri="{FF2B5EF4-FFF2-40B4-BE49-F238E27FC236}">
                    <a16:creationId xmlns:a16="http://schemas.microsoft.com/office/drawing/2014/main" id="{BDA2B7D3-77A4-1940-98DA-2E1737077F6F}"/>
                  </a:ext>
                </a:extLst>
              </p:cNvPr>
              <p:cNvPicPr>
                <a:picLocks noChangeAspect="1"/>
              </p:cNvPicPr>
              <p:nvPr/>
            </p:nvPicPr>
            <p:blipFill rotWithShape="1">
              <a:blip r:embed="rId3" cstate="screen">
                <a:alphaModFix amt="65000"/>
                <a:extLst>
                  <a:ext uri="{28A0092B-C50C-407E-A947-70E740481C1C}">
                    <a14:useLocalDpi xmlns:a14="http://schemas.microsoft.com/office/drawing/2010/main"/>
                  </a:ext>
                </a:extLst>
              </a:blip>
              <a:srcRect/>
              <a:stretch/>
            </p:blipFill>
            <p:spPr>
              <a:xfrm>
                <a:off x="1152938" y="4869379"/>
                <a:ext cx="6436407" cy="1998560"/>
              </a:xfrm>
              <a:prstGeom prst="rect">
                <a:avLst/>
              </a:prstGeom>
            </p:spPr>
          </p:pic>
          <p:pic>
            <p:nvPicPr>
              <p:cNvPr id="45" name="Picture 44">
                <a:extLst>
                  <a:ext uri="{FF2B5EF4-FFF2-40B4-BE49-F238E27FC236}">
                    <a16:creationId xmlns:a16="http://schemas.microsoft.com/office/drawing/2014/main" id="{B575C0BF-907C-C848-9D9A-8B481A4656C3}"/>
                  </a:ext>
                </a:extLst>
              </p:cNvPr>
              <p:cNvPicPr>
                <a:picLocks noChangeAspect="1"/>
              </p:cNvPicPr>
              <p:nvPr/>
            </p:nvPicPr>
            <p:blipFill rotWithShape="1">
              <a:blip r:embed="rId4" cstate="screen">
                <a:alphaModFix amt="75000"/>
                <a:extLst>
                  <a:ext uri="{28A0092B-C50C-407E-A947-70E740481C1C}">
                    <a14:useLocalDpi xmlns:a14="http://schemas.microsoft.com/office/drawing/2010/main"/>
                  </a:ext>
                </a:extLst>
              </a:blip>
              <a:srcRect/>
              <a:stretch/>
            </p:blipFill>
            <p:spPr>
              <a:xfrm flipH="1">
                <a:off x="0" y="4234069"/>
                <a:ext cx="4551990" cy="2623931"/>
              </a:xfrm>
              <a:prstGeom prst="rect">
                <a:avLst/>
              </a:prstGeom>
            </p:spPr>
          </p:pic>
          <p:pic>
            <p:nvPicPr>
              <p:cNvPr id="47" name="Picture 46">
                <a:extLst>
                  <a:ext uri="{FF2B5EF4-FFF2-40B4-BE49-F238E27FC236}">
                    <a16:creationId xmlns:a16="http://schemas.microsoft.com/office/drawing/2014/main" id="{A85E2A2C-A8AB-8A43-9C01-481593C936A7}"/>
                  </a:ext>
                </a:extLst>
              </p:cNvPr>
              <p:cNvPicPr>
                <a:picLocks noChangeAspect="1"/>
              </p:cNvPicPr>
              <p:nvPr/>
            </p:nvPicPr>
            <p:blipFill rotWithShape="1">
              <a:blip r:embed="rId5" cstate="screen">
                <a:alphaModFix amt="85000"/>
                <a:extLst>
                  <a:ext uri="{28A0092B-C50C-407E-A947-70E740481C1C}">
                    <a14:useLocalDpi xmlns:a14="http://schemas.microsoft.com/office/drawing/2010/main"/>
                  </a:ext>
                </a:extLst>
              </a:blip>
              <a:srcRect/>
              <a:stretch/>
            </p:blipFill>
            <p:spPr>
              <a:xfrm rot="16200000" flipV="1">
                <a:off x="540415" y="-540416"/>
                <a:ext cx="2825246" cy="3906077"/>
              </a:xfrm>
              <a:prstGeom prst="rect">
                <a:avLst/>
              </a:prstGeom>
            </p:spPr>
          </p:pic>
        </p:grpSp>
      </p:grpSp>
      <p:sp>
        <p:nvSpPr>
          <p:cNvPr id="6" name="Text Placeholder 5"/>
          <p:cNvSpPr>
            <a:spLocks noGrp="1"/>
          </p:cNvSpPr>
          <p:nvPr>
            <p:ph type="body" idx="1"/>
          </p:nvPr>
        </p:nvSpPr>
        <p:spPr>
          <a:xfrm>
            <a:off x="6976871" y="3582548"/>
            <a:ext cx="4527741" cy="307777"/>
          </a:xfrm>
        </p:spPr>
        <p:txBody>
          <a:bodyPr/>
          <a:lstStyle/>
          <a:p>
            <a:pPr>
              <a:spcBef>
                <a:spcPts val="300"/>
              </a:spcBef>
              <a:spcAft>
                <a:spcPts val="600"/>
              </a:spcAft>
            </a:pPr>
            <a:r>
              <a:rPr lang="en-US" sz="2000">
                <a:solidFill>
                  <a:srgbClr val="1EF1BA"/>
                </a:solidFill>
                <a:latin typeface="Avenir Next" panose="020B0503020202020204" pitchFamily="34" charset="0"/>
              </a:rPr>
              <a:t>Anne Fitz</a:t>
            </a:r>
          </a:p>
        </p:txBody>
      </p:sp>
      <p:sp>
        <p:nvSpPr>
          <p:cNvPr id="5" name="Title 4"/>
          <p:cNvSpPr>
            <a:spLocks noGrp="1"/>
          </p:cNvSpPr>
          <p:nvPr>
            <p:ph type="title"/>
          </p:nvPr>
        </p:nvSpPr>
        <p:spPr>
          <a:xfrm>
            <a:off x="6976871" y="2932886"/>
            <a:ext cx="4527741" cy="584775"/>
          </a:xfrm>
        </p:spPr>
        <p:txBody>
          <a:bodyPr/>
          <a:lstStyle/>
          <a:p>
            <a:r>
              <a:rPr lang="en-US" err="1">
                <a:latin typeface="Avenir Next" panose="020B0503020202020204" pitchFamily="34" charset="0"/>
              </a:rPr>
              <a:t>OGCFeatureLayer</a:t>
            </a:r>
            <a:endParaRPr lang="en-US">
              <a:latin typeface="Avenir Next" panose="020B0503020202020204" pitchFamily="34" charset="0"/>
            </a:endParaRPr>
          </a:p>
        </p:txBody>
      </p:sp>
      <p:pic>
        <p:nvPicPr>
          <p:cNvPr id="14" name="Picture Placeholder 13" descr="A picture containing text, sky, map&#10;&#10;Description automatically generated">
            <a:extLst>
              <a:ext uri="{FF2B5EF4-FFF2-40B4-BE49-F238E27FC236}">
                <a16:creationId xmlns:a16="http://schemas.microsoft.com/office/drawing/2014/main" id="{F0DB2519-4CBC-BE48-BD55-06EEE4265894}"/>
              </a:ext>
            </a:extLst>
          </p:cNvPr>
          <p:cNvPicPr>
            <a:picLocks noGrp="1" noChangeAspect="1"/>
          </p:cNvPicPr>
          <p:nvPr>
            <p:ph type="pic" sz="quarter" idx="12"/>
          </p:nvPr>
        </p:nvPicPr>
        <p:blipFill>
          <a:blip r:embed="rId6"/>
          <a:srcRect t="204" b="204"/>
          <a:stretch>
            <a:fillRect/>
          </a:stretch>
        </p:blipFill>
        <p:spPr/>
      </p:pic>
    </p:spTree>
    <p:extLst>
      <p:ext uri="{BB962C8B-B14F-4D97-AF65-F5344CB8AC3E}">
        <p14:creationId xmlns:p14="http://schemas.microsoft.com/office/powerpoint/2010/main" val="308793487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a:xfrm>
            <a:off x="1762540" y="3340465"/>
            <a:ext cx="8221903" cy="307777"/>
          </a:xfrm>
        </p:spPr>
        <p:txBody>
          <a:bodyPr/>
          <a:lstStyle/>
          <a:p>
            <a:pPr>
              <a:spcBef>
                <a:spcPts val="300"/>
              </a:spcBef>
              <a:spcAft>
                <a:spcPts val="600"/>
              </a:spcAft>
            </a:pPr>
            <a:r>
              <a:rPr lang="en-US" sz="2000">
                <a:solidFill>
                  <a:srgbClr val="1EF1BA"/>
                </a:solidFill>
                <a:latin typeface="Avenir Next" panose="020B0503020202020204" pitchFamily="34" charset="0"/>
              </a:rPr>
              <a:t>Jose Banuelos</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2560392"/>
            <a:ext cx="8683723" cy="738664"/>
          </a:xfrm>
        </p:spPr>
        <p:txBody>
          <a:bodyPr/>
          <a:lstStyle/>
          <a:p>
            <a:r>
              <a:rPr lang="en-US">
                <a:latin typeface="Avenir Next" panose="020B0503020202020204" pitchFamily="34" charset="0"/>
              </a:rPr>
              <a:t>CSV</a:t>
            </a:r>
          </a:p>
        </p:txBody>
      </p:sp>
    </p:spTree>
    <p:extLst>
      <p:ext uri="{BB962C8B-B14F-4D97-AF65-F5344CB8AC3E}">
        <p14:creationId xmlns:p14="http://schemas.microsoft.com/office/powerpoint/2010/main" val="42962961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p:txBody>
          <a:bodyPr/>
          <a:lstStyle/>
          <a:p>
            <a:r>
              <a:rPr lang="en-US" err="1">
                <a:latin typeface="Avenir Next"/>
                <a:ea typeface="+mn-lt"/>
                <a:cs typeface="+mn-lt"/>
              </a:rPr>
              <a:t>CSVLayer</a:t>
            </a:r>
            <a:endParaRPr lang="en-US">
              <a:latin typeface="Avenir Next"/>
              <a:ea typeface="+mn-lt"/>
              <a:cs typeface="+mn-lt"/>
            </a:endParaRPr>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a:p>
        </p:txBody>
      </p:sp>
      <p:sp>
        <p:nvSpPr>
          <p:cNvPr id="7" name="Content Placeholder 6">
            <a:extLst>
              <a:ext uri="{FF2B5EF4-FFF2-40B4-BE49-F238E27FC236}">
                <a16:creationId xmlns:a16="http://schemas.microsoft.com/office/drawing/2014/main" id="{E7B512FD-7F22-4E4A-A878-10706E926C95}"/>
              </a:ext>
            </a:extLst>
          </p:cNvPr>
          <p:cNvSpPr>
            <a:spLocks noGrp="1"/>
          </p:cNvSpPr>
          <p:nvPr>
            <p:ph sz="half" idx="2"/>
          </p:nvPr>
        </p:nvSpPr>
        <p:spPr>
          <a:xfrm>
            <a:off x="914400" y="1325592"/>
            <a:ext cx="10369296" cy="3429000"/>
          </a:xfrm>
        </p:spPr>
        <p:txBody>
          <a:bodyPr vert="horz" lIns="0" tIns="0" rIns="0" bIns="0" rtlCol="0" anchor="t">
            <a:noAutofit/>
          </a:bodyPr>
          <a:lstStyle/>
          <a:p>
            <a:pPr marL="0" indent="0">
              <a:buNone/>
            </a:pPr>
            <a:endParaRPr lang="en-US">
              <a:latin typeface="Avenir Next"/>
              <a:ea typeface="+mn-lt"/>
              <a:cs typeface="+mn-lt"/>
            </a:endParaRPr>
          </a:p>
          <a:p>
            <a:pPr marL="175895" indent="-175895">
              <a:buClr>
                <a:srgbClr val="5ED9FF"/>
              </a:buClr>
            </a:pPr>
            <a:r>
              <a:rPr lang="en-US">
                <a:latin typeface="Avenir Next"/>
                <a:ea typeface="+mn-lt"/>
                <a:cs typeface="+mn-lt"/>
              </a:rPr>
              <a:t>Lat / Long automatic detection</a:t>
            </a:r>
          </a:p>
          <a:p>
            <a:pPr lvl="1" indent="-173355">
              <a:buClr>
                <a:srgbClr val="5ED9FF"/>
              </a:buClr>
            </a:pPr>
            <a:r>
              <a:rPr lang="en-US">
                <a:latin typeface="Avenir Next"/>
                <a:ea typeface="+mn-lt"/>
                <a:cs typeface="+mn-lt"/>
                <a:hlinkClick r:id="rId5"/>
              </a:rPr>
              <a:t>CSVLayer.latitudeField</a:t>
            </a:r>
          </a:p>
          <a:p>
            <a:pPr lvl="1" indent="-173355">
              <a:buClr>
                <a:srgbClr val="5ED9FF"/>
              </a:buClr>
            </a:pPr>
            <a:r>
              <a:rPr lang="en-US">
                <a:latin typeface="Avenir Next"/>
                <a:ea typeface="+mn-lt"/>
                <a:cs typeface="+mn-lt"/>
                <a:hlinkClick r:id="rId6"/>
              </a:rPr>
              <a:t>CSVLayer.longitudeField</a:t>
            </a:r>
            <a:r>
              <a:rPr lang="en-US">
                <a:latin typeface="Avenir Next"/>
                <a:ea typeface="ＭＳ Ｐゴシック"/>
                <a:cs typeface="+mn-lt"/>
              </a:rPr>
              <a:t> </a:t>
            </a:r>
            <a:endParaRPr lang="en-US">
              <a:ea typeface="ＭＳ Ｐゴシック"/>
              <a:cs typeface="+mn-lt"/>
            </a:endParaRPr>
          </a:p>
          <a:p>
            <a:pPr marL="175895" indent="-175895">
              <a:buClr>
                <a:srgbClr val="5ED9FF"/>
              </a:buClr>
            </a:pPr>
            <a:endParaRPr lang="en-US"/>
          </a:p>
          <a:p>
            <a:pPr marL="175895" indent="-175895">
              <a:buClr>
                <a:srgbClr val="5ED9FF"/>
              </a:buClr>
            </a:pPr>
            <a:endParaRPr lang="en-US">
              <a:latin typeface="Avenir Next" panose="020B0503020202020204" pitchFamily="34" charset="0"/>
            </a:endParaRPr>
          </a:p>
          <a:p>
            <a:pPr marL="175895" indent="-175895">
              <a:buClr>
                <a:srgbClr val="5ED9FF"/>
              </a:buClr>
            </a:pPr>
            <a:endParaRPr lang="en-US"/>
          </a:p>
          <a:p>
            <a:pPr marL="175895" indent="-175895">
              <a:buClr>
                <a:srgbClr val="5ED9FF"/>
              </a:buClr>
            </a:pPr>
            <a:endParaRPr lang="en-US"/>
          </a:p>
        </p:txBody>
      </p:sp>
      <p:pic>
        <p:nvPicPr>
          <p:cNvPr id="4" name="Picture 4" descr="Text&#10;&#10;Description automatically generated">
            <a:extLst>
              <a:ext uri="{FF2B5EF4-FFF2-40B4-BE49-F238E27FC236}">
                <a16:creationId xmlns:a16="http://schemas.microsoft.com/office/drawing/2014/main" id="{7A1203C7-BE99-48DE-ACA4-66374D090BED}"/>
              </a:ext>
            </a:extLst>
          </p:cNvPr>
          <p:cNvPicPr>
            <a:picLocks noChangeAspect="1"/>
          </p:cNvPicPr>
          <p:nvPr/>
        </p:nvPicPr>
        <p:blipFill>
          <a:blip r:embed="rId7"/>
          <a:stretch>
            <a:fillRect/>
          </a:stretch>
        </p:blipFill>
        <p:spPr>
          <a:xfrm>
            <a:off x="914400" y="3544033"/>
            <a:ext cx="6833937" cy="1885486"/>
          </a:xfrm>
          <a:prstGeom prst="rect">
            <a:avLst/>
          </a:prstGeom>
        </p:spPr>
      </p:pic>
    </p:spTree>
    <p:extLst>
      <p:ext uri="{BB962C8B-B14F-4D97-AF65-F5344CB8AC3E}">
        <p14:creationId xmlns:p14="http://schemas.microsoft.com/office/powerpoint/2010/main" val="47963218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EAA02-2BA6-4536-BFA5-F20BB60D11AD}"/>
              </a:ext>
            </a:extLst>
          </p:cNvPr>
          <p:cNvSpPr>
            <a:spLocks noGrp="1"/>
          </p:cNvSpPr>
          <p:nvPr>
            <p:ph type="title"/>
          </p:nvPr>
        </p:nvSpPr>
        <p:spPr/>
        <p:txBody>
          <a:bodyPr/>
          <a:lstStyle/>
          <a:p>
            <a:r>
              <a:rPr lang="en-US" err="1">
                <a:latin typeface="Avenir Next"/>
                <a:ea typeface="+mn-lt"/>
                <a:cs typeface="+mn-lt"/>
              </a:rPr>
              <a:t>CSVLayer</a:t>
            </a:r>
            <a:r>
              <a:rPr lang="en-US">
                <a:latin typeface="Avenir Next"/>
                <a:ea typeface="+mn-lt"/>
                <a:cs typeface="+mn-lt"/>
              </a:rPr>
              <a:t> Features</a:t>
            </a:r>
          </a:p>
        </p:txBody>
      </p:sp>
      <p:sp>
        <p:nvSpPr>
          <p:cNvPr id="3" name="Content Placeholder 2">
            <a:extLst>
              <a:ext uri="{FF2B5EF4-FFF2-40B4-BE49-F238E27FC236}">
                <a16:creationId xmlns:a16="http://schemas.microsoft.com/office/drawing/2014/main" id="{95A99F39-FAC4-4545-9299-04AB4E57CE5E}"/>
              </a:ext>
            </a:extLst>
          </p:cNvPr>
          <p:cNvSpPr>
            <a:spLocks noGrp="1"/>
          </p:cNvSpPr>
          <p:nvPr>
            <p:ph sz="half" idx="2"/>
          </p:nvPr>
        </p:nvSpPr>
        <p:spPr/>
        <p:txBody>
          <a:bodyPr vert="horz" lIns="0" tIns="0" rIns="0" bIns="0" rtlCol="0" anchor="t">
            <a:noAutofit/>
          </a:bodyPr>
          <a:lstStyle/>
          <a:p>
            <a:pPr marL="175895" indent="-175895"/>
            <a:r>
              <a:rPr lang="en-US">
                <a:latin typeface="Avenir Next"/>
                <a:ea typeface="+mn-lt"/>
                <a:cs typeface="+mn-lt"/>
              </a:rPr>
              <a:t>Same as a GeoJSONLayer</a:t>
            </a:r>
          </a:p>
          <a:p>
            <a:pPr marL="175895" indent="-175895">
              <a:buClr>
                <a:srgbClr val="5ED9FF"/>
              </a:buClr>
            </a:pPr>
            <a:r>
              <a:rPr lang="en-US">
                <a:latin typeface="Avenir Next"/>
                <a:ea typeface="+mn-lt"/>
                <a:cs typeface="+mn-lt"/>
              </a:rPr>
              <a:t>Upload a .csv file and display the data immediately</a:t>
            </a:r>
          </a:p>
          <a:p>
            <a:pPr marL="175895" indent="-175895">
              <a:buClr>
                <a:srgbClr val="5ED9FF"/>
              </a:buClr>
            </a:pPr>
            <a:endParaRPr lang="en-US"/>
          </a:p>
          <a:p>
            <a:pPr marL="175895" indent="-175895">
              <a:buClr>
                <a:srgbClr val="5ED9FF"/>
              </a:buClr>
            </a:pPr>
            <a:endParaRPr lang="en-US"/>
          </a:p>
        </p:txBody>
      </p:sp>
      <p:sp>
        <p:nvSpPr>
          <p:cNvPr id="4" name="Text Placeholder 3">
            <a:extLst>
              <a:ext uri="{FF2B5EF4-FFF2-40B4-BE49-F238E27FC236}">
                <a16:creationId xmlns:a16="http://schemas.microsoft.com/office/drawing/2014/main" id="{7462B6E0-16C8-4364-AEC8-0EC9808F1E4D}"/>
              </a:ext>
            </a:extLst>
          </p:cNvPr>
          <p:cNvSpPr>
            <a:spLocks noGrp="1"/>
          </p:cNvSpPr>
          <p:nvPr>
            <p:ph type="body" sz="quarter" idx="14"/>
          </p:nvPr>
        </p:nvSpPr>
        <p:spPr/>
        <p:txBody>
          <a:bodyPr/>
          <a:lstStyle/>
          <a:p>
            <a:endParaRPr lang="en-US"/>
          </a:p>
        </p:txBody>
      </p:sp>
      <p:pic>
        <p:nvPicPr>
          <p:cNvPr id="5" name="Picture 5" descr="Graphical user interface, text&#10;&#10;Description automatically generated">
            <a:extLst>
              <a:ext uri="{FF2B5EF4-FFF2-40B4-BE49-F238E27FC236}">
                <a16:creationId xmlns:a16="http://schemas.microsoft.com/office/drawing/2014/main" id="{6C2C02A9-252C-4C96-A7CA-1987837CC0D8}"/>
              </a:ext>
            </a:extLst>
          </p:cNvPr>
          <p:cNvPicPr>
            <a:picLocks noChangeAspect="1"/>
          </p:cNvPicPr>
          <p:nvPr/>
        </p:nvPicPr>
        <p:blipFill>
          <a:blip r:embed="rId3"/>
          <a:stretch>
            <a:fillRect/>
          </a:stretch>
        </p:blipFill>
        <p:spPr>
          <a:xfrm>
            <a:off x="969828" y="2815530"/>
            <a:ext cx="2743200" cy="2702134"/>
          </a:xfrm>
          <a:prstGeom prst="rect">
            <a:avLst/>
          </a:prstGeom>
        </p:spPr>
      </p:pic>
    </p:spTree>
    <p:extLst>
      <p:ext uri="{BB962C8B-B14F-4D97-AF65-F5344CB8AC3E}">
        <p14:creationId xmlns:p14="http://schemas.microsoft.com/office/powerpoint/2010/main" val="212053334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578EBC4-469E-7F41-849A-9B26DC295E4F}"/>
              </a:ext>
            </a:extLst>
          </p:cNvPr>
          <p:cNvGrpSpPr/>
          <p:nvPr/>
        </p:nvGrpSpPr>
        <p:grpSpPr>
          <a:xfrm>
            <a:off x="-1" y="0"/>
            <a:ext cx="12192001" cy="6867939"/>
            <a:chOff x="-1" y="0"/>
            <a:chExt cx="12192001" cy="6867939"/>
          </a:xfrm>
        </p:grpSpPr>
        <p:grpSp>
          <p:nvGrpSpPr>
            <p:cNvPr id="3" name="Group 2">
              <a:extLst>
                <a:ext uri="{FF2B5EF4-FFF2-40B4-BE49-F238E27FC236}">
                  <a16:creationId xmlns:a16="http://schemas.microsoft.com/office/drawing/2014/main" id="{5E2C4AB6-19A8-004A-8E85-4DC2B2B40BCB}"/>
                </a:ext>
              </a:extLst>
            </p:cNvPr>
            <p:cNvGrpSpPr/>
            <p:nvPr/>
          </p:nvGrpSpPr>
          <p:grpSpPr>
            <a:xfrm>
              <a:off x="0" y="0"/>
              <a:ext cx="12192000" cy="6858000"/>
              <a:chOff x="0" y="0"/>
              <a:chExt cx="12192000" cy="6858000"/>
            </a:xfrm>
          </p:grpSpPr>
          <p:sp>
            <p:nvSpPr>
              <p:cNvPr id="8" name="gradient background1">
                <a:extLst>
                  <a:ext uri="{FF2B5EF4-FFF2-40B4-BE49-F238E27FC236}">
                    <a16:creationId xmlns:a16="http://schemas.microsoft.com/office/drawing/2014/main" id="{9097782E-D9AD-B94F-96EE-ED462E88E669}"/>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7A74274E-B35D-2249-853E-C57D4D9A73C9}"/>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C9404AE7-193B-5144-9CB4-4062FA9B23B9}"/>
                </a:ext>
              </a:extLst>
            </p:cNvPr>
            <p:cNvGrpSpPr/>
            <p:nvPr/>
          </p:nvGrpSpPr>
          <p:grpSpPr>
            <a:xfrm>
              <a:off x="-1" y="0"/>
              <a:ext cx="7589346" cy="6867939"/>
              <a:chOff x="-1" y="0"/>
              <a:chExt cx="7589346" cy="6867939"/>
            </a:xfrm>
          </p:grpSpPr>
          <p:pic>
            <p:nvPicPr>
              <p:cNvPr id="46" name="Picture 45">
                <a:extLst>
                  <a:ext uri="{FF2B5EF4-FFF2-40B4-BE49-F238E27FC236}">
                    <a16:creationId xmlns:a16="http://schemas.microsoft.com/office/drawing/2014/main" id="{BDA2B7D3-77A4-1940-98DA-2E1737077F6F}"/>
                  </a:ext>
                </a:extLst>
              </p:cNvPr>
              <p:cNvPicPr>
                <a:picLocks noChangeAspect="1"/>
              </p:cNvPicPr>
              <p:nvPr/>
            </p:nvPicPr>
            <p:blipFill rotWithShape="1">
              <a:blip r:embed="rId3" cstate="screen">
                <a:alphaModFix amt="65000"/>
                <a:extLst>
                  <a:ext uri="{28A0092B-C50C-407E-A947-70E740481C1C}">
                    <a14:useLocalDpi xmlns:a14="http://schemas.microsoft.com/office/drawing/2010/main"/>
                  </a:ext>
                </a:extLst>
              </a:blip>
              <a:srcRect/>
              <a:stretch/>
            </p:blipFill>
            <p:spPr>
              <a:xfrm>
                <a:off x="1152938" y="4869379"/>
                <a:ext cx="6436407" cy="1998560"/>
              </a:xfrm>
              <a:prstGeom prst="rect">
                <a:avLst/>
              </a:prstGeom>
            </p:spPr>
          </p:pic>
          <p:pic>
            <p:nvPicPr>
              <p:cNvPr id="45" name="Picture 44">
                <a:extLst>
                  <a:ext uri="{FF2B5EF4-FFF2-40B4-BE49-F238E27FC236}">
                    <a16:creationId xmlns:a16="http://schemas.microsoft.com/office/drawing/2014/main" id="{B575C0BF-907C-C848-9D9A-8B481A4656C3}"/>
                  </a:ext>
                </a:extLst>
              </p:cNvPr>
              <p:cNvPicPr>
                <a:picLocks noChangeAspect="1"/>
              </p:cNvPicPr>
              <p:nvPr/>
            </p:nvPicPr>
            <p:blipFill rotWithShape="1">
              <a:blip r:embed="rId4" cstate="screen">
                <a:alphaModFix amt="75000"/>
                <a:extLst>
                  <a:ext uri="{28A0092B-C50C-407E-A947-70E740481C1C}">
                    <a14:useLocalDpi xmlns:a14="http://schemas.microsoft.com/office/drawing/2010/main"/>
                  </a:ext>
                </a:extLst>
              </a:blip>
              <a:srcRect/>
              <a:stretch/>
            </p:blipFill>
            <p:spPr>
              <a:xfrm flipH="1">
                <a:off x="0" y="4234069"/>
                <a:ext cx="4551990" cy="2623931"/>
              </a:xfrm>
              <a:prstGeom prst="rect">
                <a:avLst/>
              </a:prstGeom>
            </p:spPr>
          </p:pic>
          <p:pic>
            <p:nvPicPr>
              <p:cNvPr id="47" name="Picture 46">
                <a:extLst>
                  <a:ext uri="{FF2B5EF4-FFF2-40B4-BE49-F238E27FC236}">
                    <a16:creationId xmlns:a16="http://schemas.microsoft.com/office/drawing/2014/main" id="{A85E2A2C-A8AB-8A43-9C01-481593C936A7}"/>
                  </a:ext>
                </a:extLst>
              </p:cNvPr>
              <p:cNvPicPr>
                <a:picLocks noChangeAspect="1"/>
              </p:cNvPicPr>
              <p:nvPr/>
            </p:nvPicPr>
            <p:blipFill rotWithShape="1">
              <a:blip r:embed="rId5" cstate="screen">
                <a:alphaModFix amt="85000"/>
                <a:extLst>
                  <a:ext uri="{28A0092B-C50C-407E-A947-70E740481C1C}">
                    <a14:useLocalDpi xmlns:a14="http://schemas.microsoft.com/office/drawing/2010/main"/>
                  </a:ext>
                </a:extLst>
              </a:blip>
              <a:srcRect/>
              <a:stretch/>
            </p:blipFill>
            <p:spPr>
              <a:xfrm rot="16200000" flipV="1">
                <a:off x="540415" y="-540416"/>
                <a:ext cx="2825246" cy="3906077"/>
              </a:xfrm>
              <a:prstGeom prst="rect">
                <a:avLst/>
              </a:prstGeom>
            </p:spPr>
          </p:pic>
        </p:grpSp>
      </p:grpSp>
      <p:sp>
        <p:nvSpPr>
          <p:cNvPr id="6" name="Text Placeholder 5"/>
          <p:cNvSpPr>
            <a:spLocks noGrp="1"/>
          </p:cNvSpPr>
          <p:nvPr>
            <p:ph type="body" idx="1"/>
          </p:nvPr>
        </p:nvSpPr>
        <p:spPr>
          <a:xfrm>
            <a:off x="6976871" y="3582548"/>
            <a:ext cx="4527741" cy="307777"/>
          </a:xfrm>
        </p:spPr>
        <p:txBody>
          <a:bodyPr/>
          <a:lstStyle/>
          <a:p>
            <a:pPr>
              <a:spcBef>
                <a:spcPts val="300"/>
              </a:spcBef>
              <a:spcAft>
                <a:spcPts val="600"/>
              </a:spcAft>
            </a:pPr>
            <a:r>
              <a:rPr lang="en-US" sz="2000">
                <a:solidFill>
                  <a:srgbClr val="1EF1BA"/>
                </a:solidFill>
                <a:latin typeface="Avenir Next" panose="020B0503020202020204" pitchFamily="34" charset="0"/>
              </a:rPr>
              <a:t>Presenter(s)</a:t>
            </a:r>
          </a:p>
        </p:txBody>
      </p:sp>
      <p:sp>
        <p:nvSpPr>
          <p:cNvPr id="5" name="Title 4"/>
          <p:cNvSpPr>
            <a:spLocks noGrp="1"/>
          </p:cNvSpPr>
          <p:nvPr>
            <p:ph type="title"/>
          </p:nvPr>
        </p:nvSpPr>
        <p:spPr>
          <a:xfrm>
            <a:off x="6976871" y="2932886"/>
            <a:ext cx="4527741" cy="584775"/>
          </a:xfrm>
        </p:spPr>
        <p:txBody>
          <a:bodyPr/>
          <a:lstStyle/>
          <a:p>
            <a:r>
              <a:rPr lang="en-US">
                <a:latin typeface="Avenir Next" panose="020B0503020202020204" pitchFamily="34" charset="0"/>
              </a:rPr>
              <a:t>Demo Title</a:t>
            </a:r>
          </a:p>
        </p:txBody>
      </p:sp>
      <p:pic>
        <p:nvPicPr>
          <p:cNvPr id="12" name="Picture 12">
            <a:extLst>
              <a:ext uri="{FF2B5EF4-FFF2-40B4-BE49-F238E27FC236}">
                <a16:creationId xmlns:a16="http://schemas.microsoft.com/office/drawing/2014/main" id="{7C1AB6E8-69A0-4C5A-94E1-8EA9DEC18982}"/>
              </a:ext>
            </a:extLst>
          </p:cNvPr>
          <p:cNvPicPr>
            <a:picLocks noGrp="1" noChangeAspect="1"/>
          </p:cNvPicPr>
          <p:nvPr>
            <p:ph type="pic" sz="quarter" idx="12"/>
          </p:nvPr>
        </p:nvPicPr>
        <p:blipFill rotWithShape="1">
          <a:blip r:embed="rId6"/>
          <a:srcRect l="2837" r="2837"/>
          <a:stretch/>
        </p:blipFill>
        <p:spPr/>
      </p:pic>
    </p:spTree>
    <p:extLst>
      <p:ext uri="{BB962C8B-B14F-4D97-AF65-F5344CB8AC3E}">
        <p14:creationId xmlns:p14="http://schemas.microsoft.com/office/powerpoint/2010/main" val="211313078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578EBC4-469E-7F41-849A-9B26DC295E4F}"/>
              </a:ext>
            </a:extLst>
          </p:cNvPr>
          <p:cNvGrpSpPr/>
          <p:nvPr/>
        </p:nvGrpSpPr>
        <p:grpSpPr>
          <a:xfrm>
            <a:off x="-1" y="0"/>
            <a:ext cx="12192001" cy="6867939"/>
            <a:chOff x="-1" y="0"/>
            <a:chExt cx="12192001" cy="6867939"/>
          </a:xfrm>
        </p:grpSpPr>
        <p:grpSp>
          <p:nvGrpSpPr>
            <p:cNvPr id="3" name="Group 2">
              <a:extLst>
                <a:ext uri="{FF2B5EF4-FFF2-40B4-BE49-F238E27FC236}">
                  <a16:creationId xmlns:a16="http://schemas.microsoft.com/office/drawing/2014/main" id="{5E2C4AB6-19A8-004A-8E85-4DC2B2B40BCB}"/>
                </a:ext>
              </a:extLst>
            </p:cNvPr>
            <p:cNvGrpSpPr/>
            <p:nvPr/>
          </p:nvGrpSpPr>
          <p:grpSpPr>
            <a:xfrm>
              <a:off x="0" y="0"/>
              <a:ext cx="12192000" cy="6858000"/>
              <a:chOff x="0" y="0"/>
              <a:chExt cx="12192000" cy="6858000"/>
            </a:xfrm>
          </p:grpSpPr>
          <p:sp>
            <p:nvSpPr>
              <p:cNvPr id="8" name="gradient background1">
                <a:extLst>
                  <a:ext uri="{FF2B5EF4-FFF2-40B4-BE49-F238E27FC236}">
                    <a16:creationId xmlns:a16="http://schemas.microsoft.com/office/drawing/2014/main" id="{9097782E-D9AD-B94F-96EE-ED462E88E669}"/>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7A74274E-B35D-2249-853E-C57D4D9A73C9}"/>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C9404AE7-193B-5144-9CB4-4062FA9B23B9}"/>
                </a:ext>
              </a:extLst>
            </p:cNvPr>
            <p:cNvGrpSpPr/>
            <p:nvPr/>
          </p:nvGrpSpPr>
          <p:grpSpPr>
            <a:xfrm>
              <a:off x="-1" y="0"/>
              <a:ext cx="7589346" cy="6867939"/>
              <a:chOff x="-1" y="0"/>
              <a:chExt cx="7589346" cy="6867939"/>
            </a:xfrm>
          </p:grpSpPr>
          <p:pic>
            <p:nvPicPr>
              <p:cNvPr id="46" name="Picture 45">
                <a:extLst>
                  <a:ext uri="{FF2B5EF4-FFF2-40B4-BE49-F238E27FC236}">
                    <a16:creationId xmlns:a16="http://schemas.microsoft.com/office/drawing/2014/main" id="{BDA2B7D3-77A4-1940-98DA-2E1737077F6F}"/>
                  </a:ext>
                </a:extLst>
              </p:cNvPr>
              <p:cNvPicPr>
                <a:picLocks noChangeAspect="1"/>
              </p:cNvPicPr>
              <p:nvPr/>
            </p:nvPicPr>
            <p:blipFill rotWithShape="1">
              <a:blip r:embed="rId3" cstate="screen">
                <a:alphaModFix amt="65000"/>
                <a:extLst>
                  <a:ext uri="{28A0092B-C50C-407E-A947-70E740481C1C}">
                    <a14:useLocalDpi xmlns:a14="http://schemas.microsoft.com/office/drawing/2010/main"/>
                  </a:ext>
                </a:extLst>
              </a:blip>
              <a:srcRect/>
              <a:stretch/>
            </p:blipFill>
            <p:spPr>
              <a:xfrm>
                <a:off x="1152938" y="4869379"/>
                <a:ext cx="6436407" cy="1998560"/>
              </a:xfrm>
              <a:prstGeom prst="rect">
                <a:avLst/>
              </a:prstGeom>
            </p:spPr>
          </p:pic>
          <p:pic>
            <p:nvPicPr>
              <p:cNvPr id="45" name="Picture 44">
                <a:extLst>
                  <a:ext uri="{FF2B5EF4-FFF2-40B4-BE49-F238E27FC236}">
                    <a16:creationId xmlns:a16="http://schemas.microsoft.com/office/drawing/2014/main" id="{B575C0BF-907C-C848-9D9A-8B481A4656C3}"/>
                  </a:ext>
                </a:extLst>
              </p:cNvPr>
              <p:cNvPicPr>
                <a:picLocks noChangeAspect="1"/>
              </p:cNvPicPr>
              <p:nvPr/>
            </p:nvPicPr>
            <p:blipFill rotWithShape="1">
              <a:blip r:embed="rId4" cstate="screen">
                <a:alphaModFix amt="75000"/>
                <a:extLst>
                  <a:ext uri="{28A0092B-C50C-407E-A947-70E740481C1C}">
                    <a14:useLocalDpi xmlns:a14="http://schemas.microsoft.com/office/drawing/2010/main"/>
                  </a:ext>
                </a:extLst>
              </a:blip>
              <a:srcRect/>
              <a:stretch/>
            </p:blipFill>
            <p:spPr>
              <a:xfrm flipH="1">
                <a:off x="0" y="4234069"/>
                <a:ext cx="4551990" cy="2623931"/>
              </a:xfrm>
              <a:prstGeom prst="rect">
                <a:avLst/>
              </a:prstGeom>
            </p:spPr>
          </p:pic>
          <p:pic>
            <p:nvPicPr>
              <p:cNvPr id="47" name="Picture 46">
                <a:extLst>
                  <a:ext uri="{FF2B5EF4-FFF2-40B4-BE49-F238E27FC236}">
                    <a16:creationId xmlns:a16="http://schemas.microsoft.com/office/drawing/2014/main" id="{A85E2A2C-A8AB-8A43-9C01-481593C936A7}"/>
                  </a:ext>
                </a:extLst>
              </p:cNvPr>
              <p:cNvPicPr>
                <a:picLocks noChangeAspect="1"/>
              </p:cNvPicPr>
              <p:nvPr/>
            </p:nvPicPr>
            <p:blipFill rotWithShape="1">
              <a:blip r:embed="rId5" cstate="screen">
                <a:alphaModFix amt="85000"/>
                <a:extLst>
                  <a:ext uri="{28A0092B-C50C-407E-A947-70E740481C1C}">
                    <a14:useLocalDpi xmlns:a14="http://schemas.microsoft.com/office/drawing/2010/main"/>
                  </a:ext>
                </a:extLst>
              </a:blip>
              <a:srcRect/>
              <a:stretch/>
            </p:blipFill>
            <p:spPr>
              <a:xfrm rot="16200000" flipV="1">
                <a:off x="540415" y="-540416"/>
                <a:ext cx="2825246" cy="3906077"/>
              </a:xfrm>
              <a:prstGeom prst="rect">
                <a:avLst/>
              </a:prstGeom>
            </p:spPr>
          </p:pic>
        </p:grpSp>
      </p:grpSp>
      <p:sp>
        <p:nvSpPr>
          <p:cNvPr id="5" name="Title 4"/>
          <p:cNvSpPr>
            <a:spLocks noGrp="1"/>
          </p:cNvSpPr>
          <p:nvPr>
            <p:ph type="title"/>
          </p:nvPr>
        </p:nvSpPr>
        <p:spPr>
          <a:xfrm>
            <a:off x="4050848" y="2567807"/>
            <a:ext cx="7242002" cy="1169551"/>
          </a:xfrm>
        </p:spPr>
        <p:txBody>
          <a:bodyPr/>
          <a:lstStyle/>
          <a:p>
            <a:r>
              <a:rPr lang="en-US">
                <a:latin typeface="Avenir Next" panose="020B0503020202020204" pitchFamily="34" charset="0"/>
              </a:rPr>
              <a:t>Demos and slides available at </a:t>
            </a:r>
            <a:r>
              <a:rPr lang="en-US">
                <a:hlinkClick r:id="rId6"/>
              </a:rPr>
              <a:t>https://arcg.is/0qne0G</a:t>
            </a:r>
            <a:endParaRPr lang="en-US">
              <a:latin typeface="Avenir Next" panose="020B0503020202020204" pitchFamily="34" charset="0"/>
            </a:endParaRPr>
          </a:p>
        </p:txBody>
      </p:sp>
    </p:spTree>
    <p:extLst>
      <p:ext uri="{BB962C8B-B14F-4D97-AF65-F5344CB8AC3E}">
        <p14:creationId xmlns:p14="http://schemas.microsoft.com/office/powerpoint/2010/main" val="240344551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CC173B-0C5B-A74F-8E7E-D84311C3E42C}"/>
              </a:ext>
            </a:extLst>
          </p:cNvPr>
          <p:cNvGrpSpPr/>
          <p:nvPr/>
        </p:nvGrpSpPr>
        <p:grpSpPr>
          <a:xfrm>
            <a:off x="0" y="-2"/>
            <a:ext cx="12192001" cy="6858003"/>
            <a:chOff x="0" y="-2"/>
            <a:chExt cx="12192001" cy="6858003"/>
          </a:xfrm>
        </p:grpSpPr>
        <p:grpSp>
          <p:nvGrpSpPr>
            <p:cNvPr id="6" name="Group 5">
              <a:extLst>
                <a:ext uri="{FF2B5EF4-FFF2-40B4-BE49-F238E27FC236}">
                  <a16:creationId xmlns:a16="http://schemas.microsoft.com/office/drawing/2014/main" id="{67835AA7-7C46-D34B-A285-4886647A48C9}"/>
                </a:ext>
              </a:extLst>
            </p:cNvPr>
            <p:cNvGrpSpPr/>
            <p:nvPr/>
          </p:nvGrpSpPr>
          <p:grpSpPr>
            <a:xfrm>
              <a:off x="0" y="0"/>
              <a:ext cx="12192000" cy="6858000"/>
              <a:chOff x="0" y="0"/>
              <a:chExt cx="12192000" cy="6858000"/>
            </a:xfrm>
          </p:grpSpPr>
          <p:sp>
            <p:nvSpPr>
              <p:cNvPr id="12" name="gradient background1">
                <a:extLst>
                  <a:ext uri="{FF2B5EF4-FFF2-40B4-BE49-F238E27FC236}">
                    <a16:creationId xmlns:a16="http://schemas.microsoft.com/office/drawing/2014/main" id="{004BAF95-D028-054F-B48C-ADC67A6B7D5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3" name="gradient background1">
                <a:extLst>
                  <a:ext uri="{FF2B5EF4-FFF2-40B4-BE49-F238E27FC236}">
                    <a16:creationId xmlns:a16="http://schemas.microsoft.com/office/drawing/2014/main" id="{0251D965-B99F-0B44-855C-733CE8599B67}"/>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425A3B57-2C9F-E742-970A-00941607D0A4}"/>
                </a:ext>
              </a:extLst>
            </p:cNvPr>
            <p:cNvGrpSpPr/>
            <p:nvPr/>
          </p:nvGrpSpPr>
          <p:grpSpPr>
            <a:xfrm>
              <a:off x="0" y="0"/>
              <a:ext cx="5518813" cy="6858000"/>
              <a:chOff x="0" y="0"/>
              <a:chExt cx="5518813" cy="6858000"/>
            </a:xfrm>
          </p:grpSpPr>
          <p:pic>
            <p:nvPicPr>
              <p:cNvPr id="8" name="Picture 7">
                <a:extLst>
                  <a:ext uri="{FF2B5EF4-FFF2-40B4-BE49-F238E27FC236}">
                    <a16:creationId xmlns:a16="http://schemas.microsoft.com/office/drawing/2014/main" id="{8F23665F-7301-2F45-A413-0B69D2FD4CDB}"/>
                  </a:ext>
                </a:extLst>
              </p:cNvPr>
              <p:cNvPicPr>
                <a:picLocks noChangeAspect="1"/>
              </p:cNvPicPr>
              <p:nvPr/>
            </p:nvPicPr>
            <p:blipFill rotWithShape="1">
              <a:blip r:embed="rId3" cstate="screen">
                <a:alphaModFix amt="82000"/>
                <a:extLst>
                  <a:ext uri="{28A0092B-C50C-407E-A947-70E740481C1C}">
                    <a14:useLocalDpi xmlns:a14="http://schemas.microsoft.com/office/drawing/2010/main"/>
                  </a:ext>
                </a:extLst>
              </a:blip>
              <a:srcRect/>
              <a:stretch/>
            </p:blipFill>
            <p:spPr>
              <a:xfrm rot="16200000">
                <a:off x="-1289222" y="3013903"/>
                <a:ext cx="4589309" cy="2010866"/>
              </a:xfrm>
              <a:prstGeom prst="rect">
                <a:avLst/>
              </a:prstGeom>
            </p:spPr>
          </p:pic>
          <p:pic>
            <p:nvPicPr>
              <p:cNvPr id="25" name="Picture 24">
                <a:extLst>
                  <a:ext uri="{FF2B5EF4-FFF2-40B4-BE49-F238E27FC236}">
                    <a16:creationId xmlns:a16="http://schemas.microsoft.com/office/drawing/2014/main" id="{02C03EA8-BF93-E448-A65C-AFD84D3D8F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216027"/>
                <a:ext cx="4635101" cy="2641973"/>
              </a:xfrm>
              <a:prstGeom prst="rect">
                <a:avLst/>
              </a:prstGeom>
            </p:spPr>
          </p:pic>
          <p:pic>
            <p:nvPicPr>
              <p:cNvPr id="5" name="Picture 4">
                <a:extLst>
                  <a:ext uri="{FF2B5EF4-FFF2-40B4-BE49-F238E27FC236}">
                    <a16:creationId xmlns:a16="http://schemas.microsoft.com/office/drawing/2014/main" id="{011C90D7-31B5-6743-9AB3-7487DA7142D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5518813" cy="3536066"/>
              </a:xfrm>
              <a:prstGeom prst="rect">
                <a:avLst/>
              </a:prstGeom>
            </p:spPr>
          </p:pic>
        </p:grpSp>
        <p:grpSp>
          <p:nvGrpSpPr>
            <p:cNvPr id="3" name="Group 2">
              <a:extLst>
                <a:ext uri="{FF2B5EF4-FFF2-40B4-BE49-F238E27FC236}">
                  <a16:creationId xmlns:a16="http://schemas.microsoft.com/office/drawing/2014/main" id="{A768B15D-57BC-B04A-B5CF-9566DBAE6A77}"/>
                </a:ext>
              </a:extLst>
            </p:cNvPr>
            <p:cNvGrpSpPr/>
            <p:nvPr/>
          </p:nvGrpSpPr>
          <p:grpSpPr>
            <a:xfrm>
              <a:off x="7454098" y="-2"/>
              <a:ext cx="4737903" cy="6858003"/>
              <a:chOff x="7454098" y="-2"/>
              <a:chExt cx="4737903" cy="6858003"/>
            </a:xfrm>
          </p:grpSpPr>
          <p:pic>
            <p:nvPicPr>
              <p:cNvPr id="11" name="Picture 10">
                <a:extLst>
                  <a:ext uri="{FF2B5EF4-FFF2-40B4-BE49-F238E27FC236}">
                    <a16:creationId xmlns:a16="http://schemas.microsoft.com/office/drawing/2014/main" id="{224B245D-57A6-9A4E-8E35-1DAC2B1A351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502777" y="-1"/>
                <a:ext cx="2689224" cy="3912243"/>
              </a:xfrm>
              <a:prstGeom prst="rect">
                <a:avLst/>
              </a:prstGeom>
            </p:spPr>
          </p:pic>
          <p:pic>
            <p:nvPicPr>
              <p:cNvPr id="23" name="Picture 22">
                <a:extLst>
                  <a:ext uri="{FF2B5EF4-FFF2-40B4-BE49-F238E27FC236}">
                    <a16:creationId xmlns:a16="http://schemas.microsoft.com/office/drawing/2014/main" id="{3386D0F4-A79F-E742-A6E7-B9B4A7AC4956}"/>
                  </a:ext>
                </a:extLst>
              </p:cNvPr>
              <p:cNvPicPr>
                <a:picLocks noChangeAspect="1"/>
              </p:cNvPicPr>
              <p:nvPr/>
            </p:nvPicPr>
            <p:blipFill rotWithShape="1">
              <a:blip r:embed="rId7" cstate="screen">
                <a:alphaModFix amt="75000"/>
                <a:extLst>
                  <a:ext uri="{28A0092B-C50C-407E-A947-70E740481C1C}">
                    <a14:useLocalDpi xmlns:a14="http://schemas.microsoft.com/office/drawing/2010/main"/>
                  </a:ext>
                </a:extLst>
              </a:blip>
              <a:srcRect/>
              <a:stretch/>
            </p:blipFill>
            <p:spPr>
              <a:xfrm rot="16200000" flipH="1">
                <a:off x="8263052" y="2743857"/>
                <a:ext cx="6261650" cy="1596247"/>
              </a:xfrm>
              <a:prstGeom prst="rect">
                <a:avLst/>
              </a:prstGeom>
            </p:spPr>
          </p:pic>
          <p:pic>
            <p:nvPicPr>
              <p:cNvPr id="19" name="Picture 18">
                <a:extLst>
                  <a:ext uri="{FF2B5EF4-FFF2-40B4-BE49-F238E27FC236}">
                    <a16:creationId xmlns:a16="http://schemas.microsoft.com/office/drawing/2014/main" id="{ED0A7CF4-5D25-6F45-AC70-42CC0E35365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
              <a:stretch/>
            </p:blipFill>
            <p:spPr>
              <a:xfrm>
                <a:off x="9509083" y="4940781"/>
                <a:ext cx="2682917" cy="1917220"/>
              </a:xfrm>
              <a:prstGeom prst="rect">
                <a:avLst/>
              </a:prstGeom>
            </p:spPr>
          </p:pic>
          <p:pic>
            <p:nvPicPr>
              <p:cNvPr id="29" name="Picture 28">
                <a:extLst>
                  <a:ext uri="{FF2B5EF4-FFF2-40B4-BE49-F238E27FC236}">
                    <a16:creationId xmlns:a16="http://schemas.microsoft.com/office/drawing/2014/main" id="{E180AF6A-6300-6C42-B9F5-6E14F3E7CE3D}"/>
                  </a:ext>
                </a:extLst>
              </p:cNvPr>
              <p:cNvPicPr>
                <a:picLocks noChangeAspect="1"/>
              </p:cNvPicPr>
              <p:nvPr/>
            </p:nvPicPr>
            <p:blipFill rotWithShape="1">
              <a:blip r:embed="rId9" cstate="screen">
                <a:alphaModFix amt="85000"/>
                <a:extLst>
                  <a:ext uri="{28A0092B-C50C-407E-A947-70E740481C1C}">
                    <a14:useLocalDpi xmlns:a14="http://schemas.microsoft.com/office/drawing/2010/main"/>
                  </a:ext>
                </a:extLst>
              </a:blip>
              <a:srcRect/>
              <a:stretch/>
            </p:blipFill>
            <p:spPr>
              <a:xfrm rot="16200000">
                <a:off x="9307329" y="-658306"/>
                <a:ext cx="2226367" cy="3542976"/>
              </a:xfrm>
              <a:prstGeom prst="rect">
                <a:avLst/>
              </a:prstGeom>
            </p:spPr>
          </p:pic>
          <p:pic>
            <p:nvPicPr>
              <p:cNvPr id="28" name="Picture 27">
                <a:extLst>
                  <a:ext uri="{FF2B5EF4-FFF2-40B4-BE49-F238E27FC236}">
                    <a16:creationId xmlns:a16="http://schemas.microsoft.com/office/drawing/2014/main" id="{D3EB3969-DADF-364A-9F2C-805266249588}"/>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454098" y="3794531"/>
                <a:ext cx="4737902" cy="3063469"/>
              </a:xfrm>
              <a:prstGeom prst="rect">
                <a:avLst/>
              </a:prstGeom>
            </p:spPr>
          </p:pic>
        </p:grpSp>
      </p:grpSp>
      <p:sp>
        <p:nvSpPr>
          <p:cNvPr id="18" name="Title 1">
            <a:extLst>
              <a:ext uri="{FF2B5EF4-FFF2-40B4-BE49-F238E27FC236}">
                <a16:creationId xmlns:a16="http://schemas.microsoft.com/office/drawing/2014/main" id="{FE1467DE-EB4C-0841-9A5E-09C4995CF7B8}"/>
              </a:ext>
            </a:extLst>
          </p:cNvPr>
          <p:cNvSpPr txBox="1">
            <a:spLocks/>
          </p:cNvSpPr>
          <p:nvPr/>
        </p:nvSpPr>
        <p:spPr>
          <a:xfrm>
            <a:off x="2588875" y="2642532"/>
            <a:ext cx="7208268" cy="1572934"/>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en-US" sz="3200" b="0">
                <a:latin typeface="Avenir Next" panose="020B0503020202020204" pitchFamily="34" charset="0"/>
              </a:rPr>
              <a:t>Please provide your feedback for this session by clicking on the session survey link directly below the video.</a:t>
            </a:r>
          </a:p>
        </p:txBody>
      </p:sp>
    </p:spTree>
    <p:extLst>
      <p:ext uri="{BB962C8B-B14F-4D97-AF65-F5344CB8AC3E}">
        <p14:creationId xmlns:p14="http://schemas.microsoft.com/office/powerpoint/2010/main" val="265245215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CC173B-0C5B-A74F-8E7E-D84311C3E42C}"/>
              </a:ext>
            </a:extLst>
          </p:cNvPr>
          <p:cNvGrpSpPr/>
          <p:nvPr/>
        </p:nvGrpSpPr>
        <p:grpSpPr>
          <a:xfrm>
            <a:off x="0" y="-2"/>
            <a:ext cx="12192001" cy="6858003"/>
            <a:chOff x="0" y="-2"/>
            <a:chExt cx="12192001" cy="6858003"/>
          </a:xfrm>
        </p:grpSpPr>
        <p:grpSp>
          <p:nvGrpSpPr>
            <p:cNvPr id="6" name="Group 5">
              <a:extLst>
                <a:ext uri="{FF2B5EF4-FFF2-40B4-BE49-F238E27FC236}">
                  <a16:creationId xmlns:a16="http://schemas.microsoft.com/office/drawing/2014/main" id="{67835AA7-7C46-D34B-A285-4886647A48C9}"/>
                </a:ext>
              </a:extLst>
            </p:cNvPr>
            <p:cNvGrpSpPr/>
            <p:nvPr/>
          </p:nvGrpSpPr>
          <p:grpSpPr>
            <a:xfrm>
              <a:off x="0" y="0"/>
              <a:ext cx="12192000" cy="6858000"/>
              <a:chOff x="0" y="0"/>
              <a:chExt cx="12192000" cy="6858000"/>
            </a:xfrm>
          </p:grpSpPr>
          <p:sp>
            <p:nvSpPr>
              <p:cNvPr id="12" name="gradient background1">
                <a:extLst>
                  <a:ext uri="{FF2B5EF4-FFF2-40B4-BE49-F238E27FC236}">
                    <a16:creationId xmlns:a16="http://schemas.microsoft.com/office/drawing/2014/main" id="{004BAF95-D028-054F-B48C-ADC67A6B7D5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3" name="gradient background1">
                <a:extLst>
                  <a:ext uri="{FF2B5EF4-FFF2-40B4-BE49-F238E27FC236}">
                    <a16:creationId xmlns:a16="http://schemas.microsoft.com/office/drawing/2014/main" id="{0251D965-B99F-0B44-855C-733CE8599B67}"/>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425A3B57-2C9F-E742-970A-00941607D0A4}"/>
                </a:ext>
              </a:extLst>
            </p:cNvPr>
            <p:cNvGrpSpPr/>
            <p:nvPr/>
          </p:nvGrpSpPr>
          <p:grpSpPr>
            <a:xfrm>
              <a:off x="0" y="0"/>
              <a:ext cx="5518813" cy="6858000"/>
              <a:chOff x="0" y="0"/>
              <a:chExt cx="5518813" cy="6858000"/>
            </a:xfrm>
          </p:grpSpPr>
          <p:pic>
            <p:nvPicPr>
              <p:cNvPr id="8" name="Picture 7">
                <a:extLst>
                  <a:ext uri="{FF2B5EF4-FFF2-40B4-BE49-F238E27FC236}">
                    <a16:creationId xmlns:a16="http://schemas.microsoft.com/office/drawing/2014/main" id="{8F23665F-7301-2F45-A413-0B69D2FD4CDB}"/>
                  </a:ext>
                </a:extLst>
              </p:cNvPr>
              <p:cNvPicPr>
                <a:picLocks noChangeAspect="1"/>
              </p:cNvPicPr>
              <p:nvPr/>
            </p:nvPicPr>
            <p:blipFill rotWithShape="1">
              <a:blip r:embed="rId3" cstate="screen">
                <a:alphaModFix amt="82000"/>
                <a:extLst>
                  <a:ext uri="{28A0092B-C50C-407E-A947-70E740481C1C}">
                    <a14:useLocalDpi xmlns:a14="http://schemas.microsoft.com/office/drawing/2010/main"/>
                  </a:ext>
                </a:extLst>
              </a:blip>
              <a:srcRect/>
              <a:stretch/>
            </p:blipFill>
            <p:spPr>
              <a:xfrm rot="16200000">
                <a:off x="-1289222" y="3013903"/>
                <a:ext cx="4589309" cy="2010866"/>
              </a:xfrm>
              <a:prstGeom prst="rect">
                <a:avLst/>
              </a:prstGeom>
            </p:spPr>
          </p:pic>
          <p:pic>
            <p:nvPicPr>
              <p:cNvPr id="25" name="Picture 24">
                <a:extLst>
                  <a:ext uri="{FF2B5EF4-FFF2-40B4-BE49-F238E27FC236}">
                    <a16:creationId xmlns:a16="http://schemas.microsoft.com/office/drawing/2014/main" id="{02C03EA8-BF93-E448-A65C-AFD84D3D8F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216027"/>
                <a:ext cx="4635101" cy="2641973"/>
              </a:xfrm>
              <a:prstGeom prst="rect">
                <a:avLst/>
              </a:prstGeom>
            </p:spPr>
          </p:pic>
          <p:pic>
            <p:nvPicPr>
              <p:cNvPr id="5" name="Picture 4">
                <a:extLst>
                  <a:ext uri="{FF2B5EF4-FFF2-40B4-BE49-F238E27FC236}">
                    <a16:creationId xmlns:a16="http://schemas.microsoft.com/office/drawing/2014/main" id="{011C90D7-31B5-6743-9AB3-7487DA7142D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5518813" cy="3536066"/>
              </a:xfrm>
              <a:prstGeom prst="rect">
                <a:avLst/>
              </a:prstGeom>
            </p:spPr>
          </p:pic>
        </p:grpSp>
        <p:grpSp>
          <p:nvGrpSpPr>
            <p:cNvPr id="3" name="Group 2">
              <a:extLst>
                <a:ext uri="{FF2B5EF4-FFF2-40B4-BE49-F238E27FC236}">
                  <a16:creationId xmlns:a16="http://schemas.microsoft.com/office/drawing/2014/main" id="{A768B15D-57BC-B04A-B5CF-9566DBAE6A77}"/>
                </a:ext>
              </a:extLst>
            </p:cNvPr>
            <p:cNvGrpSpPr/>
            <p:nvPr/>
          </p:nvGrpSpPr>
          <p:grpSpPr>
            <a:xfrm>
              <a:off x="7454098" y="-2"/>
              <a:ext cx="4737903" cy="6858003"/>
              <a:chOff x="7454098" y="-2"/>
              <a:chExt cx="4737903" cy="6858003"/>
            </a:xfrm>
          </p:grpSpPr>
          <p:pic>
            <p:nvPicPr>
              <p:cNvPr id="11" name="Picture 10">
                <a:extLst>
                  <a:ext uri="{FF2B5EF4-FFF2-40B4-BE49-F238E27FC236}">
                    <a16:creationId xmlns:a16="http://schemas.microsoft.com/office/drawing/2014/main" id="{224B245D-57A6-9A4E-8E35-1DAC2B1A351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502777" y="-1"/>
                <a:ext cx="2689224" cy="3912243"/>
              </a:xfrm>
              <a:prstGeom prst="rect">
                <a:avLst/>
              </a:prstGeom>
            </p:spPr>
          </p:pic>
          <p:pic>
            <p:nvPicPr>
              <p:cNvPr id="23" name="Picture 22">
                <a:extLst>
                  <a:ext uri="{FF2B5EF4-FFF2-40B4-BE49-F238E27FC236}">
                    <a16:creationId xmlns:a16="http://schemas.microsoft.com/office/drawing/2014/main" id="{3386D0F4-A79F-E742-A6E7-B9B4A7AC4956}"/>
                  </a:ext>
                </a:extLst>
              </p:cNvPr>
              <p:cNvPicPr>
                <a:picLocks noChangeAspect="1"/>
              </p:cNvPicPr>
              <p:nvPr/>
            </p:nvPicPr>
            <p:blipFill rotWithShape="1">
              <a:blip r:embed="rId7" cstate="screen">
                <a:alphaModFix amt="75000"/>
                <a:extLst>
                  <a:ext uri="{28A0092B-C50C-407E-A947-70E740481C1C}">
                    <a14:useLocalDpi xmlns:a14="http://schemas.microsoft.com/office/drawing/2010/main"/>
                  </a:ext>
                </a:extLst>
              </a:blip>
              <a:srcRect/>
              <a:stretch/>
            </p:blipFill>
            <p:spPr>
              <a:xfrm rot="16200000" flipH="1">
                <a:off x="8263052" y="2743857"/>
                <a:ext cx="6261650" cy="1596247"/>
              </a:xfrm>
              <a:prstGeom prst="rect">
                <a:avLst/>
              </a:prstGeom>
            </p:spPr>
          </p:pic>
          <p:pic>
            <p:nvPicPr>
              <p:cNvPr id="19" name="Picture 18">
                <a:extLst>
                  <a:ext uri="{FF2B5EF4-FFF2-40B4-BE49-F238E27FC236}">
                    <a16:creationId xmlns:a16="http://schemas.microsoft.com/office/drawing/2014/main" id="{ED0A7CF4-5D25-6F45-AC70-42CC0E35365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
              <a:stretch/>
            </p:blipFill>
            <p:spPr>
              <a:xfrm>
                <a:off x="9509083" y="4940781"/>
                <a:ext cx="2682917" cy="1917220"/>
              </a:xfrm>
              <a:prstGeom prst="rect">
                <a:avLst/>
              </a:prstGeom>
            </p:spPr>
          </p:pic>
          <p:pic>
            <p:nvPicPr>
              <p:cNvPr id="29" name="Picture 28">
                <a:extLst>
                  <a:ext uri="{FF2B5EF4-FFF2-40B4-BE49-F238E27FC236}">
                    <a16:creationId xmlns:a16="http://schemas.microsoft.com/office/drawing/2014/main" id="{E180AF6A-6300-6C42-B9F5-6E14F3E7CE3D}"/>
                  </a:ext>
                </a:extLst>
              </p:cNvPr>
              <p:cNvPicPr>
                <a:picLocks noChangeAspect="1"/>
              </p:cNvPicPr>
              <p:nvPr/>
            </p:nvPicPr>
            <p:blipFill rotWithShape="1">
              <a:blip r:embed="rId9" cstate="screen">
                <a:alphaModFix amt="85000"/>
                <a:extLst>
                  <a:ext uri="{28A0092B-C50C-407E-A947-70E740481C1C}">
                    <a14:useLocalDpi xmlns:a14="http://schemas.microsoft.com/office/drawing/2010/main"/>
                  </a:ext>
                </a:extLst>
              </a:blip>
              <a:srcRect/>
              <a:stretch/>
            </p:blipFill>
            <p:spPr>
              <a:xfrm rot="16200000">
                <a:off x="9307329" y="-658306"/>
                <a:ext cx="2226367" cy="3542976"/>
              </a:xfrm>
              <a:prstGeom prst="rect">
                <a:avLst/>
              </a:prstGeom>
            </p:spPr>
          </p:pic>
          <p:pic>
            <p:nvPicPr>
              <p:cNvPr id="28" name="Picture 27">
                <a:extLst>
                  <a:ext uri="{FF2B5EF4-FFF2-40B4-BE49-F238E27FC236}">
                    <a16:creationId xmlns:a16="http://schemas.microsoft.com/office/drawing/2014/main" id="{D3EB3969-DADF-364A-9F2C-805266249588}"/>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454098" y="3794531"/>
                <a:ext cx="4737902" cy="3063469"/>
              </a:xfrm>
              <a:prstGeom prst="rect">
                <a:avLst/>
              </a:prstGeom>
            </p:spPr>
          </p:pic>
        </p:grpSp>
      </p:grpSp>
      <p:pic>
        <p:nvPicPr>
          <p:cNvPr id="9" name="Picture 8">
            <a:extLst>
              <a:ext uri="{FF2B5EF4-FFF2-40B4-BE49-F238E27FC236}">
                <a16:creationId xmlns:a16="http://schemas.microsoft.com/office/drawing/2014/main" id="{458C3CC2-2836-8540-82C2-551689D37432}"/>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3642763" y="2670486"/>
            <a:ext cx="4906474" cy="1517028"/>
          </a:xfrm>
          <a:prstGeom prst="rect">
            <a:avLst/>
          </a:prstGeom>
        </p:spPr>
      </p:pic>
      <p:sp>
        <p:nvSpPr>
          <p:cNvPr id="4" name="Rectangle 3">
            <a:extLst>
              <a:ext uri="{FF2B5EF4-FFF2-40B4-BE49-F238E27FC236}">
                <a16:creationId xmlns:a16="http://schemas.microsoft.com/office/drawing/2014/main" id="{43C7A590-9999-EE4E-B5E3-D3578C0822AE}"/>
              </a:ext>
            </a:extLst>
          </p:cNvPr>
          <p:cNvSpPr/>
          <p:nvPr/>
        </p:nvSpPr>
        <p:spPr>
          <a:xfrm>
            <a:off x="0" y="6394787"/>
            <a:ext cx="12192000" cy="261610"/>
          </a:xfrm>
          <a:prstGeom prst="rect">
            <a:avLst/>
          </a:prstGeom>
        </p:spPr>
        <p:txBody>
          <a:bodyPr wrap="square">
            <a:spAutoFit/>
          </a:bodyPr>
          <a:lstStyle/>
          <a:p>
            <a:pPr algn="ctr"/>
            <a:r>
              <a:rPr lang="en-US" sz="1050">
                <a:solidFill>
                  <a:srgbClr val="76A7FF">
                    <a:alpha val="60000"/>
                  </a:srgbClr>
                </a:solidFill>
                <a:latin typeface="Avenir Next" panose="020B0503020202020204" pitchFamily="34" charset="0"/>
              </a:rPr>
              <a:t>Copyright © 2021 Esri. All rights reserved.</a:t>
            </a:r>
          </a:p>
        </p:txBody>
      </p:sp>
    </p:spTree>
    <p:extLst>
      <p:ext uri="{BB962C8B-B14F-4D97-AF65-F5344CB8AC3E}">
        <p14:creationId xmlns:p14="http://schemas.microsoft.com/office/powerpoint/2010/main" val="382429037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p:txBody>
          <a:bodyPr/>
          <a:lstStyle/>
          <a:p>
            <a:r>
              <a:rPr lang="en-US">
                <a:latin typeface="Avenir Next" panose="020B0503020202020204" pitchFamily="34" charset="0"/>
              </a:rPr>
              <a:t>Agenda</a:t>
            </a:r>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a:latin typeface="Avenir Next" panose="020B0503020202020204" pitchFamily="34" charset="0"/>
            </a:endParaRPr>
          </a:p>
        </p:txBody>
      </p:sp>
      <p:sp>
        <p:nvSpPr>
          <p:cNvPr id="4" name="Rounded Rectangle 3">
            <a:extLst>
              <a:ext uri="{FF2B5EF4-FFF2-40B4-BE49-F238E27FC236}">
                <a16:creationId xmlns:a16="http://schemas.microsoft.com/office/drawing/2014/main" id="{3F5B4BD1-E1D2-7248-A3E9-93F2CEF43B04}"/>
              </a:ext>
            </a:extLst>
          </p:cNvPr>
          <p:cNvSpPr/>
          <p:nvPr/>
        </p:nvSpPr>
        <p:spPr bwMode="auto">
          <a:xfrm>
            <a:off x="908304" y="1489280"/>
            <a:ext cx="5009019" cy="2126279"/>
          </a:xfrm>
          <a:prstGeom prst="round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a:solidFill>
                  <a:schemeClr val="tx1"/>
                </a:solidFill>
                <a:latin typeface="Avenir Next" panose="020B0503020202020204" pitchFamily="34" charset="0"/>
                <a:ea typeface="ＭＳ Ｐゴシック" pitchFamily="16" charset="-128"/>
                <a:cs typeface="ＭＳ Ｐゴシック" pitchFamily="-97" charset="-128"/>
              </a:rPr>
              <a:t>Using external data </a:t>
            </a:r>
          </a:p>
          <a:p>
            <a:pPr algn="ctr" eaLnBrk="0" fontAlgn="base" hangingPunct="0">
              <a:spcBef>
                <a:spcPct val="0"/>
              </a:spcBef>
              <a:spcAft>
                <a:spcPct val="0"/>
              </a:spcAft>
            </a:pPr>
            <a:r>
              <a:rPr lang="en-US" sz="2400">
                <a:solidFill>
                  <a:schemeClr val="tx1"/>
                </a:solidFill>
                <a:latin typeface="Avenir Next" panose="020B0503020202020204" pitchFamily="34" charset="0"/>
                <a:ea typeface="ＭＳ Ｐゴシック" pitchFamily="16" charset="-128"/>
                <a:cs typeface="ＭＳ Ｐゴシック" pitchFamily="-97" charset="-128"/>
              </a:rPr>
              <a:t>with the ArcGIS API </a:t>
            </a:r>
          </a:p>
          <a:p>
            <a:pPr algn="ctr" eaLnBrk="0" fontAlgn="base" hangingPunct="0">
              <a:spcBef>
                <a:spcPct val="0"/>
              </a:spcBef>
              <a:spcAft>
                <a:spcPct val="0"/>
              </a:spcAft>
            </a:pPr>
            <a:r>
              <a:rPr lang="en-US" sz="2400">
                <a:solidFill>
                  <a:schemeClr val="tx1"/>
                </a:solidFill>
                <a:latin typeface="Avenir Next" panose="020B0503020202020204" pitchFamily="34" charset="0"/>
                <a:ea typeface="ＭＳ Ｐゴシック" pitchFamily="16" charset="-128"/>
                <a:cs typeface="ＭＳ Ｐゴシック" pitchFamily="-97" charset="-128"/>
              </a:rPr>
              <a:t>for JavaScript</a:t>
            </a:r>
          </a:p>
        </p:txBody>
      </p:sp>
      <p:sp>
        <p:nvSpPr>
          <p:cNvPr id="14" name="Rounded Rectangle 13">
            <a:extLst>
              <a:ext uri="{FF2B5EF4-FFF2-40B4-BE49-F238E27FC236}">
                <a16:creationId xmlns:a16="http://schemas.microsoft.com/office/drawing/2014/main" id="{47EC2E4F-BEB0-3B44-84D7-624AD24F939E}"/>
              </a:ext>
            </a:extLst>
          </p:cNvPr>
          <p:cNvSpPr/>
          <p:nvPr/>
        </p:nvSpPr>
        <p:spPr bwMode="auto">
          <a:xfrm>
            <a:off x="6268581" y="1489280"/>
            <a:ext cx="5009019" cy="2126279"/>
          </a:xfrm>
          <a:prstGeom prst="round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err="1">
                <a:solidFill>
                  <a:schemeClr val="tx1"/>
                </a:solidFill>
                <a:latin typeface="Avenir Next" panose="020B0503020202020204" pitchFamily="34" charset="0"/>
                <a:ea typeface="ＭＳ Ｐゴシック" pitchFamily="16" charset="-128"/>
                <a:cs typeface="ＭＳ Ｐゴシック" pitchFamily="-97" charset="-128"/>
              </a:rPr>
              <a:t>GeoJSON</a:t>
            </a:r>
            <a:endParaRPr lang="en-US" sz="2400">
              <a:solidFill>
                <a:schemeClr val="tx1"/>
              </a:solidFill>
              <a:latin typeface="Avenir Next" panose="020B0503020202020204" pitchFamily="34" charset="0"/>
              <a:ea typeface="ＭＳ Ｐゴシック" pitchFamily="16" charset="-128"/>
              <a:cs typeface="ＭＳ Ｐゴシック" pitchFamily="-97" charset="-128"/>
            </a:endParaRPr>
          </a:p>
        </p:txBody>
      </p:sp>
      <p:sp>
        <p:nvSpPr>
          <p:cNvPr id="15" name="Rounded Rectangle 14">
            <a:extLst>
              <a:ext uri="{FF2B5EF4-FFF2-40B4-BE49-F238E27FC236}">
                <a16:creationId xmlns:a16="http://schemas.microsoft.com/office/drawing/2014/main" id="{4A0EFB9B-436E-7345-80C1-F3BE8194A0CD}"/>
              </a:ext>
            </a:extLst>
          </p:cNvPr>
          <p:cNvSpPr/>
          <p:nvPr/>
        </p:nvSpPr>
        <p:spPr bwMode="auto">
          <a:xfrm>
            <a:off x="904881" y="3831946"/>
            <a:ext cx="5009019" cy="2126279"/>
          </a:xfrm>
          <a:prstGeom prst="round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a:solidFill>
                  <a:schemeClr val="tx1"/>
                </a:solidFill>
                <a:latin typeface="Avenir Next" panose="020B0503020202020204" pitchFamily="34" charset="0"/>
                <a:ea typeface="ＭＳ Ｐゴシック" pitchFamily="16" charset="-128"/>
                <a:cs typeface="ＭＳ Ｐゴシック" pitchFamily="-97" charset="-128"/>
              </a:rPr>
              <a:t>CSV</a:t>
            </a:r>
          </a:p>
        </p:txBody>
      </p:sp>
      <p:sp>
        <p:nvSpPr>
          <p:cNvPr id="16" name="Rounded Rectangle 15">
            <a:extLst>
              <a:ext uri="{FF2B5EF4-FFF2-40B4-BE49-F238E27FC236}">
                <a16:creationId xmlns:a16="http://schemas.microsoft.com/office/drawing/2014/main" id="{78A0785F-C329-A047-A031-B8EE0B97FF58}"/>
              </a:ext>
            </a:extLst>
          </p:cNvPr>
          <p:cNvSpPr/>
          <p:nvPr/>
        </p:nvSpPr>
        <p:spPr bwMode="auto">
          <a:xfrm>
            <a:off x="6268580" y="3838049"/>
            <a:ext cx="5009019" cy="2126279"/>
          </a:xfrm>
          <a:prstGeom prst="round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a:solidFill>
                  <a:schemeClr val="tx1"/>
                </a:solidFill>
                <a:latin typeface="Avenir Next" panose="020B0503020202020204" pitchFamily="34" charset="0"/>
                <a:ea typeface="ＭＳ Ｐゴシック" pitchFamily="16" charset="-128"/>
                <a:cs typeface="ＭＳ Ｐゴシック" pitchFamily="-97" charset="-128"/>
              </a:rPr>
              <a:t>OGC</a:t>
            </a:r>
          </a:p>
        </p:txBody>
      </p:sp>
      <p:cxnSp>
        <p:nvCxnSpPr>
          <p:cNvPr id="10" name="Straight Arrow Connector 9">
            <a:extLst>
              <a:ext uri="{FF2B5EF4-FFF2-40B4-BE49-F238E27FC236}">
                <a16:creationId xmlns:a16="http://schemas.microsoft.com/office/drawing/2014/main" id="{7AF983ED-F10E-934A-BD18-3E5DAD430D9C}"/>
              </a:ext>
            </a:extLst>
          </p:cNvPr>
          <p:cNvCxnSpPr>
            <a:cxnSpLocks/>
          </p:cNvCxnSpPr>
          <p:nvPr/>
        </p:nvCxnSpPr>
        <p:spPr bwMode="auto">
          <a:xfrm>
            <a:off x="5323061" y="2552419"/>
            <a:ext cx="1632910" cy="0"/>
          </a:xfrm>
          <a:prstGeom prst="straightConnector1">
            <a:avLst/>
          </a:prstGeom>
          <a:noFill/>
          <a:ln w="76200"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BF38F52E-B9D9-2649-9B38-0E4C7C151F96}"/>
              </a:ext>
            </a:extLst>
          </p:cNvPr>
          <p:cNvCxnSpPr>
            <a:cxnSpLocks/>
          </p:cNvCxnSpPr>
          <p:nvPr/>
        </p:nvCxnSpPr>
        <p:spPr bwMode="auto">
          <a:xfrm flipH="1">
            <a:off x="5243767" y="4895085"/>
            <a:ext cx="1791497" cy="0"/>
          </a:xfrm>
          <a:prstGeom prst="straightConnector1">
            <a:avLst/>
          </a:prstGeom>
          <a:noFill/>
          <a:ln w="76200" cap="flat" cmpd="sng" algn="ctr">
            <a:solidFill>
              <a:schemeClr val="tx1"/>
            </a:solidFill>
            <a:prstDash val="solid"/>
            <a:round/>
            <a:headEnd type="none" w="med" len="med"/>
            <a:tailEnd type="triangle"/>
          </a:ln>
          <a:effectLst/>
        </p:spPr>
      </p:cxnSp>
      <p:sp>
        <p:nvSpPr>
          <p:cNvPr id="30" name="Freeform 29">
            <a:extLst>
              <a:ext uri="{FF2B5EF4-FFF2-40B4-BE49-F238E27FC236}">
                <a16:creationId xmlns:a16="http://schemas.microsoft.com/office/drawing/2014/main" id="{B45D0D93-6C00-A14A-92DC-42D483E60C05}"/>
              </a:ext>
            </a:extLst>
          </p:cNvPr>
          <p:cNvSpPr/>
          <p:nvPr/>
        </p:nvSpPr>
        <p:spPr bwMode="auto">
          <a:xfrm>
            <a:off x="10251229" y="2549462"/>
            <a:ext cx="1127787" cy="2414406"/>
          </a:xfrm>
          <a:custGeom>
            <a:avLst/>
            <a:gdLst>
              <a:gd name="connsiteX0" fmla="*/ 262 w 896335"/>
              <a:gd name="connsiteY0" fmla="*/ 0 h 2383953"/>
              <a:gd name="connsiteX1" fmla="*/ 800362 w 896335"/>
              <a:gd name="connsiteY1" fmla="*/ 555172 h 2383953"/>
              <a:gd name="connsiteX2" fmla="*/ 800362 w 896335"/>
              <a:gd name="connsiteY2" fmla="*/ 1698172 h 2383953"/>
              <a:gd name="connsiteX3" fmla="*/ 65576 w 896335"/>
              <a:gd name="connsiteY3" fmla="*/ 2318657 h 2383953"/>
              <a:gd name="connsiteX4" fmla="*/ 81905 w 896335"/>
              <a:gd name="connsiteY4" fmla="*/ 2334986 h 2383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35" h="2383953">
                <a:moveTo>
                  <a:pt x="262" y="0"/>
                </a:moveTo>
                <a:cubicBezTo>
                  <a:pt x="333637" y="136072"/>
                  <a:pt x="667012" y="272144"/>
                  <a:pt x="800362" y="555172"/>
                </a:cubicBezTo>
                <a:cubicBezTo>
                  <a:pt x="933712" y="838200"/>
                  <a:pt x="922826" y="1404258"/>
                  <a:pt x="800362" y="1698172"/>
                </a:cubicBezTo>
                <a:cubicBezTo>
                  <a:pt x="677898" y="1992086"/>
                  <a:pt x="65576" y="2318657"/>
                  <a:pt x="65576" y="2318657"/>
                </a:cubicBezTo>
                <a:cubicBezTo>
                  <a:pt x="-54167" y="2424793"/>
                  <a:pt x="13869" y="2379889"/>
                  <a:pt x="81905" y="2334986"/>
                </a:cubicBezTo>
              </a:path>
            </a:pathLst>
          </a:custGeom>
          <a:noFill/>
          <a:ln w="76200">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Next" panose="020B0503020202020204" pitchFamily="34" charset="0"/>
            </a:endParaRPr>
          </a:p>
        </p:txBody>
      </p:sp>
    </p:spTree>
    <p:extLst>
      <p:ext uri="{BB962C8B-B14F-4D97-AF65-F5344CB8AC3E}">
        <p14:creationId xmlns:p14="http://schemas.microsoft.com/office/powerpoint/2010/main" val="63132257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1"/>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p:txBody>
          <a:bodyPr/>
          <a:lstStyle/>
          <a:p>
            <a:r>
              <a:rPr lang="en-US"/>
              <a:t>Using external data with the ArcGIS API for JavaScript</a:t>
            </a:r>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a:p>
        </p:txBody>
      </p:sp>
      <p:sp>
        <p:nvSpPr>
          <p:cNvPr id="7" name="Content Placeholder 6">
            <a:extLst>
              <a:ext uri="{FF2B5EF4-FFF2-40B4-BE49-F238E27FC236}">
                <a16:creationId xmlns:a16="http://schemas.microsoft.com/office/drawing/2014/main" id="{E7B512FD-7F22-4E4A-A878-10706E926C95}"/>
              </a:ext>
            </a:extLst>
          </p:cNvPr>
          <p:cNvSpPr>
            <a:spLocks noGrp="1"/>
          </p:cNvSpPr>
          <p:nvPr>
            <p:ph sz="half" idx="2"/>
          </p:nvPr>
        </p:nvSpPr>
        <p:spPr>
          <a:xfrm>
            <a:off x="7149547" y="2226263"/>
            <a:ext cx="4188941" cy="887639"/>
          </a:xfrm>
        </p:spPr>
        <p:txBody>
          <a:bodyPr/>
          <a:lstStyle/>
          <a:p>
            <a:r>
              <a:rPr lang="en-US"/>
              <a:t>Different subclasses of Layer based on the data type</a:t>
            </a:r>
          </a:p>
          <a:p>
            <a:endParaRPr lang="en-US"/>
          </a:p>
          <a:p>
            <a:pPr marL="0" indent="0">
              <a:buNone/>
            </a:pPr>
            <a:endParaRPr lang="en-US"/>
          </a:p>
          <a:p>
            <a:pPr marL="0" indent="0">
              <a:buNone/>
            </a:pPr>
            <a:endParaRPr lang="en-US"/>
          </a:p>
        </p:txBody>
      </p:sp>
      <p:pic>
        <p:nvPicPr>
          <p:cNvPr id="5" name="Picture 4" descr="A picture containing graphical user interface&#10;&#10;Description automatically generated">
            <a:extLst>
              <a:ext uri="{FF2B5EF4-FFF2-40B4-BE49-F238E27FC236}">
                <a16:creationId xmlns:a16="http://schemas.microsoft.com/office/drawing/2014/main" id="{F5F6685F-5810-B64A-BCF6-433E1CBAC4B8}"/>
              </a:ext>
            </a:extLst>
          </p:cNvPr>
          <p:cNvPicPr>
            <a:picLocks noChangeAspect="1"/>
          </p:cNvPicPr>
          <p:nvPr/>
        </p:nvPicPr>
        <p:blipFill>
          <a:blip r:embed="rId5"/>
          <a:stretch>
            <a:fillRect/>
          </a:stretch>
        </p:blipFill>
        <p:spPr>
          <a:xfrm>
            <a:off x="5076327" y="4631736"/>
            <a:ext cx="6435969" cy="1352486"/>
          </a:xfrm>
          <a:prstGeom prst="rect">
            <a:avLst/>
          </a:prstGeom>
        </p:spPr>
      </p:pic>
      <p:pic>
        <p:nvPicPr>
          <p:cNvPr id="9" name="Picture 8" descr="Table&#10;&#10;Description automatically generated">
            <a:hlinkClick r:id="rId6"/>
            <a:extLst>
              <a:ext uri="{FF2B5EF4-FFF2-40B4-BE49-F238E27FC236}">
                <a16:creationId xmlns:a16="http://schemas.microsoft.com/office/drawing/2014/main" id="{5E396E18-2C28-754A-9091-E0F27BCF6F4C}"/>
              </a:ext>
            </a:extLst>
          </p:cNvPr>
          <p:cNvPicPr>
            <a:picLocks noChangeAspect="1"/>
          </p:cNvPicPr>
          <p:nvPr/>
        </p:nvPicPr>
        <p:blipFill rotWithShape="1">
          <a:blip r:embed="rId7"/>
          <a:srcRect b="24314"/>
          <a:stretch/>
        </p:blipFill>
        <p:spPr>
          <a:xfrm>
            <a:off x="708631" y="1319492"/>
            <a:ext cx="5973166" cy="3127894"/>
          </a:xfrm>
          <a:prstGeom prst="rect">
            <a:avLst/>
          </a:prstGeom>
        </p:spPr>
      </p:pic>
    </p:spTree>
    <p:extLst>
      <p:ext uri="{BB962C8B-B14F-4D97-AF65-F5344CB8AC3E}">
        <p14:creationId xmlns:p14="http://schemas.microsoft.com/office/powerpoint/2010/main" val="158554971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a:xfrm>
            <a:off x="1762540" y="3340465"/>
            <a:ext cx="8221903" cy="307777"/>
          </a:xfrm>
        </p:spPr>
        <p:txBody>
          <a:bodyPr/>
          <a:lstStyle/>
          <a:p>
            <a:pPr>
              <a:spcBef>
                <a:spcPts val="300"/>
              </a:spcBef>
              <a:spcAft>
                <a:spcPts val="600"/>
              </a:spcAft>
            </a:pPr>
            <a:r>
              <a:rPr lang="en-US" sz="2000">
                <a:solidFill>
                  <a:srgbClr val="1EF1BA"/>
                </a:solidFill>
                <a:latin typeface="Avenir Next" panose="020B0503020202020204" pitchFamily="34" charset="0"/>
              </a:rPr>
              <a:t>Jose Banuelos</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2560392"/>
            <a:ext cx="8683723" cy="738664"/>
          </a:xfrm>
        </p:spPr>
        <p:txBody>
          <a:bodyPr/>
          <a:lstStyle/>
          <a:p>
            <a:r>
              <a:rPr lang="en-US" err="1">
                <a:latin typeface="Avenir Next" panose="020B0503020202020204" pitchFamily="34" charset="0"/>
              </a:rPr>
              <a:t>GeoJSON</a:t>
            </a:r>
            <a:endParaRPr lang="en-US">
              <a:latin typeface="Avenir Next" panose="020B0503020202020204" pitchFamily="34" charset="0"/>
            </a:endParaRPr>
          </a:p>
        </p:txBody>
      </p:sp>
    </p:spTree>
    <p:extLst>
      <p:ext uri="{BB962C8B-B14F-4D97-AF65-F5344CB8AC3E}">
        <p14:creationId xmlns:p14="http://schemas.microsoft.com/office/powerpoint/2010/main" val="149602071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685800" y="682625"/>
            <a:ext cx="10826496" cy="369332"/>
          </a:xfrm>
        </p:spPr>
        <p:txBody>
          <a:bodyPr/>
          <a:lstStyle/>
          <a:p>
            <a:r>
              <a:rPr lang="en-US">
                <a:latin typeface="Avenir Next"/>
                <a:ea typeface="+mj-lt"/>
                <a:cs typeface="+mj-lt"/>
              </a:rPr>
              <a:t>History</a:t>
            </a:r>
            <a:endParaRPr lang="en-US">
              <a:latin typeface="Avenir Next"/>
            </a:endParaRPr>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a:latin typeface="Avenir Next" panose="020B0503020202020204" pitchFamily="34" charset="0"/>
            </a:endParaRPr>
          </a:p>
        </p:txBody>
      </p:sp>
      <p:sp>
        <p:nvSpPr>
          <p:cNvPr id="7" name="Content Placeholder 6">
            <a:extLst>
              <a:ext uri="{FF2B5EF4-FFF2-40B4-BE49-F238E27FC236}">
                <a16:creationId xmlns:a16="http://schemas.microsoft.com/office/drawing/2014/main" id="{E7B512FD-7F22-4E4A-A878-10706E926C95}"/>
              </a:ext>
            </a:extLst>
          </p:cNvPr>
          <p:cNvSpPr>
            <a:spLocks noGrp="1"/>
          </p:cNvSpPr>
          <p:nvPr>
            <p:ph sz="half" idx="2"/>
          </p:nvPr>
        </p:nvSpPr>
        <p:spPr>
          <a:xfrm>
            <a:off x="914400" y="1828800"/>
            <a:ext cx="6258507" cy="3429000"/>
          </a:xfrm>
        </p:spPr>
        <p:txBody>
          <a:bodyPr vert="horz" lIns="0" tIns="0" rIns="0" bIns="0" rtlCol="0" anchor="t">
            <a:noAutofit/>
          </a:bodyPr>
          <a:lstStyle/>
          <a:p>
            <a:pPr marL="175895" indent="-175895">
              <a:buClr>
                <a:srgbClr val="5ED9FF"/>
              </a:buClr>
            </a:pPr>
            <a:r>
              <a:rPr lang="en-US">
                <a:latin typeface="Avenir Next"/>
                <a:ea typeface="+mn-lt"/>
                <a:cs typeface="+mn-lt"/>
              </a:rPr>
              <a:t>Published in 2008</a:t>
            </a:r>
          </a:p>
          <a:p>
            <a:pPr marL="175895" indent="-175895">
              <a:buClr>
                <a:srgbClr val="5ED9FF"/>
              </a:buClr>
            </a:pPr>
            <a:r>
              <a:rPr lang="en-US">
                <a:latin typeface="Avenir Next"/>
                <a:ea typeface="+mn-lt"/>
                <a:cs typeface="+mn-lt"/>
              </a:rPr>
              <a:t>Replaced in 2016 (</a:t>
            </a:r>
            <a:r>
              <a:rPr lang="en-US">
                <a:latin typeface="Avenir Next"/>
                <a:ea typeface="+mn-lt"/>
                <a:cs typeface="+mn-lt"/>
                <a:hlinkClick r:id="rId5">
                  <a:extLst>
                    <a:ext uri="{A12FA001-AC4F-418D-AE19-62706E023703}">
                      <ahyp:hlinkClr xmlns:ahyp="http://schemas.microsoft.com/office/drawing/2018/hyperlinkcolor" val="tx"/>
                    </a:ext>
                  </a:extLst>
                </a:hlinkClick>
              </a:rPr>
              <a:t>RFC 7946</a:t>
            </a:r>
            <a:r>
              <a:rPr lang="en-US">
                <a:latin typeface="Avenir Next"/>
                <a:ea typeface="+mn-lt"/>
                <a:cs typeface="+mn-lt"/>
              </a:rPr>
              <a:t>)</a:t>
            </a:r>
          </a:p>
        </p:txBody>
      </p:sp>
    </p:spTree>
    <p:extLst>
      <p:ext uri="{BB962C8B-B14F-4D97-AF65-F5344CB8AC3E}">
        <p14:creationId xmlns:p14="http://schemas.microsoft.com/office/powerpoint/2010/main" val="243393483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685800" y="682625"/>
            <a:ext cx="10826496" cy="369332"/>
          </a:xfrm>
        </p:spPr>
        <p:txBody>
          <a:bodyPr/>
          <a:lstStyle/>
          <a:p>
            <a:r>
              <a:rPr lang="en-US">
                <a:latin typeface="Avenir Next"/>
                <a:ea typeface="+mj-lt"/>
                <a:cs typeface="+mj-lt"/>
              </a:rPr>
              <a:t>Features</a:t>
            </a:r>
            <a:endParaRPr lang="en-US">
              <a:latin typeface="Avenir Next"/>
            </a:endParaRPr>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a:latin typeface="Avenir Next" panose="020B0503020202020204" pitchFamily="34" charset="0"/>
            </a:endParaRPr>
          </a:p>
        </p:txBody>
      </p:sp>
      <p:sp>
        <p:nvSpPr>
          <p:cNvPr id="7" name="Content Placeholder 6">
            <a:extLst>
              <a:ext uri="{FF2B5EF4-FFF2-40B4-BE49-F238E27FC236}">
                <a16:creationId xmlns:a16="http://schemas.microsoft.com/office/drawing/2014/main" id="{E7B512FD-7F22-4E4A-A878-10706E926C95}"/>
              </a:ext>
            </a:extLst>
          </p:cNvPr>
          <p:cNvSpPr>
            <a:spLocks noGrp="1"/>
          </p:cNvSpPr>
          <p:nvPr>
            <p:ph sz="half" idx="2"/>
          </p:nvPr>
        </p:nvSpPr>
        <p:spPr>
          <a:xfrm>
            <a:off x="914400" y="1828800"/>
            <a:ext cx="9547138" cy="2095500"/>
          </a:xfrm>
        </p:spPr>
        <p:txBody>
          <a:bodyPr vert="horz" lIns="0" tIns="0" rIns="0" bIns="0" rtlCol="0" anchor="t">
            <a:noAutofit/>
          </a:bodyPr>
          <a:lstStyle/>
          <a:p>
            <a:pPr marL="342900" indent="-342900">
              <a:buClr>
                <a:srgbClr val="5ED9FF"/>
              </a:buClr>
            </a:pPr>
            <a:r>
              <a:rPr lang="en-US">
                <a:latin typeface="Avenir Next"/>
                <a:ea typeface="+mn-lt"/>
                <a:cs typeface="+mn-lt"/>
              </a:rPr>
              <a:t>Geometry, a feature, or a collection of features.</a:t>
            </a:r>
            <a:endParaRPr lang="en-US">
              <a:latin typeface="Avenir Next"/>
              <a:ea typeface="ＭＳ Ｐゴシック"/>
              <a:cs typeface="+mn-lt"/>
            </a:endParaRPr>
          </a:p>
          <a:p>
            <a:pPr marL="342900" indent="-342900">
              <a:buClr>
                <a:srgbClr val="5ED9FF"/>
              </a:buClr>
            </a:pPr>
            <a:r>
              <a:rPr lang="en-US">
                <a:latin typeface="Avenir Next"/>
                <a:ea typeface="+mn-lt"/>
                <a:cs typeface="+mn-lt"/>
              </a:rPr>
              <a:t>World Geodetic System 1984 (WGS84) datum</a:t>
            </a:r>
            <a:endParaRPr lang="en-US">
              <a:latin typeface="Avenir Next"/>
              <a:ea typeface="ＭＳ Ｐゴシック"/>
              <a:cs typeface="+mn-lt"/>
            </a:endParaRPr>
          </a:p>
          <a:p>
            <a:pPr marL="342900" indent="-342900">
              <a:buClr>
                <a:srgbClr val="5ED9FF"/>
              </a:buClr>
              <a:buFont typeface="Arial"/>
              <a:buChar char="•"/>
            </a:pPr>
            <a:r>
              <a:rPr lang="en-US">
                <a:latin typeface="Avenir Next"/>
                <a:ea typeface="+mn-lt"/>
                <a:cs typeface="+mn-lt"/>
              </a:rPr>
              <a:t>GeoJSON fixed types</a:t>
            </a:r>
            <a:endParaRPr lang="en-US">
              <a:latin typeface="Avenir Next"/>
              <a:ea typeface="ＭＳ Ｐゴシック"/>
              <a:cs typeface="+mn-lt"/>
            </a:endParaRPr>
          </a:p>
          <a:p>
            <a:pPr marL="621665" lvl="2" indent="0">
              <a:buClr>
                <a:srgbClr val="5ED9FF"/>
              </a:buClr>
              <a:buNone/>
            </a:pPr>
            <a:endParaRPr lang="en-US" sz="1800">
              <a:latin typeface="Avenir Next"/>
            </a:endParaRPr>
          </a:p>
          <a:p>
            <a:pPr lvl="1" indent="-173355">
              <a:buClr>
                <a:srgbClr val="5ED9FF"/>
              </a:buClr>
            </a:pPr>
            <a:endParaRPr lang="en-US">
              <a:latin typeface="Avenir Next" panose="020B0503020202020204" pitchFamily="34" charset="0"/>
            </a:endParaRPr>
          </a:p>
          <a:p>
            <a:pPr lvl="1" indent="-173355">
              <a:buClr>
                <a:srgbClr val="5ED9FF"/>
              </a:buClr>
            </a:pPr>
            <a:endParaRPr lang="en-US">
              <a:latin typeface="Avenir Next" panose="020B0503020202020204" pitchFamily="34" charset="0"/>
            </a:endParaRPr>
          </a:p>
        </p:txBody>
      </p:sp>
      <p:graphicFrame>
        <p:nvGraphicFramePr>
          <p:cNvPr id="4" name="Table 4">
            <a:extLst>
              <a:ext uri="{FF2B5EF4-FFF2-40B4-BE49-F238E27FC236}">
                <a16:creationId xmlns:a16="http://schemas.microsoft.com/office/drawing/2014/main" id="{16F6C3CE-0088-4EFC-BBD8-1B685E96D0D9}"/>
              </a:ext>
            </a:extLst>
          </p:cNvPr>
          <p:cNvGraphicFramePr>
            <a:graphicFrameLocks noGrp="1"/>
          </p:cNvGraphicFramePr>
          <p:nvPr>
            <p:extLst>
              <p:ext uri="{D42A27DB-BD31-4B8C-83A1-F6EECF244321}">
                <p14:modId xmlns:p14="http://schemas.microsoft.com/office/powerpoint/2010/main" val="2982839361"/>
              </p:ext>
            </p:extLst>
          </p:nvPr>
        </p:nvGraphicFramePr>
        <p:xfrm>
          <a:off x="1570522" y="3920771"/>
          <a:ext cx="8168640" cy="185420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3839000140"/>
                    </a:ext>
                  </a:extLst>
                </a:gridCol>
                <a:gridCol w="4084320">
                  <a:extLst>
                    <a:ext uri="{9D8B030D-6E8A-4147-A177-3AD203B41FA5}">
                      <a16:colId xmlns:a16="http://schemas.microsoft.com/office/drawing/2014/main" val="3873816905"/>
                    </a:ext>
                  </a:extLst>
                </a:gridCol>
              </a:tblGrid>
              <a:tr h="370840">
                <a:tc>
                  <a:txBody>
                    <a:bodyPr/>
                    <a:lstStyle/>
                    <a:p>
                      <a:pPr algn="ctr"/>
                      <a:r>
                        <a:rPr lang="en-US" b="0" i="0" err="1">
                          <a:latin typeface="Avenir Next" panose="020B0503020202020204" pitchFamily="34" charset="0"/>
                        </a:rPr>
                        <a:t>GeoJSON</a:t>
                      </a:r>
                      <a:r>
                        <a:rPr lang="en-US" b="0" i="0">
                          <a:latin typeface="Avenir Next" panose="020B0503020202020204" pitchFamily="34" charset="0"/>
                        </a:rPr>
                        <a:t> Geometry Object</a:t>
                      </a:r>
                    </a:p>
                  </a:txBody>
                  <a:tcPr/>
                </a:tc>
                <a:tc>
                  <a:txBody>
                    <a:bodyPr/>
                    <a:lstStyle/>
                    <a:p>
                      <a:pPr algn="ctr"/>
                      <a:r>
                        <a:rPr lang="en-US" b="0" i="0">
                          <a:latin typeface="Avenir Next" panose="020B0503020202020204" pitchFamily="34" charset="0"/>
                        </a:rPr>
                        <a:t>API Geometry Type</a:t>
                      </a:r>
                    </a:p>
                  </a:txBody>
                  <a:tcPr/>
                </a:tc>
                <a:extLst>
                  <a:ext uri="{0D108BD9-81ED-4DB2-BD59-A6C34878D82A}">
                    <a16:rowId xmlns:a16="http://schemas.microsoft.com/office/drawing/2014/main" val="2078017358"/>
                  </a:ext>
                </a:extLst>
              </a:tr>
              <a:tr h="370840">
                <a:tc>
                  <a:txBody>
                    <a:bodyPr/>
                    <a:lstStyle/>
                    <a:p>
                      <a:pPr algn="ctr"/>
                      <a:r>
                        <a:rPr lang="en-US" b="0" i="0">
                          <a:latin typeface="Avenir Next" panose="020B0503020202020204" pitchFamily="34" charset="0"/>
                        </a:rPr>
                        <a:t>Point</a:t>
                      </a:r>
                    </a:p>
                  </a:txBody>
                  <a:tcPr/>
                </a:tc>
                <a:tc>
                  <a:txBody>
                    <a:bodyPr/>
                    <a:lstStyle/>
                    <a:p>
                      <a:pPr algn="ctr"/>
                      <a:r>
                        <a:rPr lang="en-US" b="0" i="0">
                          <a:latin typeface="Avenir Next" panose="020B0503020202020204" pitchFamily="34" charset="0"/>
                        </a:rPr>
                        <a:t>Point</a:t>
                      </a:r>
                    </a:p>
                  </a:txBody>
                  <a:tcPr/>
                </a:tc>
                <a:extLst>
                  <a:ext uri="{0D108BD9-81ED-4DB2-BD59-A6C34878D82A}">
                    <a16:rowId xmlns:a16="http://schemas.microsoft.com/office/drawing/2014/main" val="2084523284"/>
                  </a:ext>
                </a:extLst>
              </a:tr>
              <a:tr h="370840">
                <a:tc>
                  <a:txBody>
                    <a:bodyPr/>
                    <a:lstStyle/>
                    <a:p>
                      <a:pPr algn="ctr"/>
                      <a:r>
                        <a:rPr lang="en-US" b="0" i="0">
                          <a:latin typeface="Avenir Next" panose="020B0503020202020204" pitchFamily="34" charset="0"/>
                        </a:rPr>
                        <a:t>MultiPoint</a:t>
                      </a:r>
                    </a:p>
                  </a:txBody>
                  <a:tcPr/>
                </a:tc>
                <a:tc>
                  <a:txBody>
                    <a:bodyPr/>
                    <a:lstStyle/>
                    <a:p>
                      <a:pPr algn="ctr"/>
                      <a:r>
                        <a:rPr lang="en-US" b="0" i="0">
                          <a:latin typeface="Avenir Next" panose="020B0503020202020204" pitchFamily="34" charset="0"/>
                        </a:rPr>
                        <a:t>Multipoint</a:t>
                      </a:r>
                    </a:p>
                  </a:txBody>
                  <a:tcPr/>
                </a:tc>
                <a:extLst>
                  <a:ext uri="{0D108BD9-81ED-4DB2-BD59-A6C34878D82A}">
                    <a16:rowId xmlns:a16="http://schemas.microsoft.com/office/drawing/2014/main" val="1406064030"/>
                  </a:ext>
                </a:extLst>
              </a:tr>
              <a:tr h="370840">
                <a:tc>
                  <a:txBody>
                    <a:bodyPr/>
                    <a:lstStyle/>
                    <a:p>
                      <a:pPr algn="ctr"/>
                      <a:r>
                        <a:rPr lang="en-US" b="0" i="0" err="1">
                          <a:latin typeface="Avenir Next" panose="020B0503020202020204" pitchFamily="34" charset="0"/>
                        </a:rPr>
                        <a:t>LineString</a:t>
                      </a:r>
                      <a:r>
                        <a:rPr lang="en-US" b="0" i="0">
                          <a:latin typeface="Avenir Next" panose="020B0503020202020204" pitchFamily="34" charset="0"/>
                        </a:rPr>
                        <a:t>/</a:t>
                      </a:r>
                      <a:r>
                        <a:rPr lang="en-US" b="0" i="0" err="1">
                          <a:latin typeface="Avenir Next" panose="020B0503020202020204" pitchFamily="34" charset="0"/>
                        </a:rPr>
                        <a:t>MultiLineString</a:t>
                      </a:r>
                      <a:endParaRPr lang="en-US" b="0" i="0">
                        <a:latin typeface="Avenir Next" panose="020B0503020202020204" pitchFamily="34" charset="0"/>
                      </a:endParaRPr>
                    </a:p>
                  </a:txBody>
                  <a:tcPr/>
                </a:tc>
                <a:tc>
                  <a:txBody>
                    <a:bodyPr/>
                    <a:lstStyle/>
                    <a:p>
                      <a:pPr algn="ctr"/>
                      <a:r>
                        <a:rPr lang="en-US" b="0" i="0">
                          <a:latin typeface="Avenir Next" panose="020B0503020202020204" pitchFamily="34" charset="0"/>
                        </a:rPr>
                        <a:t>Polyline</a:t>
                      </a:r>
                    </a:p>
                  </a:txBody>
                  <a:tcPr/>
                </a:tc>
                <a:extLst>
                  <a:ext uri="{0D108BD9-81ED-4DB2-BD59-A6C34878D82A}">
                    <a16:rowId xmlns:a16="http://schemas.microsoft.com/office/drawing/2014/main" val="201230495"/>
                  </a:ext>
                </a:extLst>
              </a:tr>
              <a:tr h="370840">
                <a:tc>
                  <a:txBody>
                    <a:bodyPr/>
                    <a:lstStyle/>
                    <a:p>
                      <a:pPr algn="ctr"/>
                      <a:r>
                        <a:rPr lang="en-US" b="0" i="0">
                          <a:latin typeface="Avenir Next" panose="020B0503020202020204" pitchFamily="34" charset="0"/>
                        </a:rPr>
                        <a:t>Polygon/</a:t>
                      </a:r>
                      <a:r>
                        <a:rPr lang="en-US" b="0" i="0" err="1">
                          <a:latin typeface="Avenir Next" panose="020B0503020202020204" pitchFamily="34" charset="0"/>
                        </a:rPr>
                        <a:t>MultiPolygon</a:t>
                      </a:r>
                      <a:endParaRPr lang="en-US" b="0" i="0">
                        <a:latin typeface="Avenir Next" panose="020B0503020202020204" pitchFamily="34" charset="0"/>
                      </a:endParaRPr>
                    </a:p>
                  </a:txBody>
                  <a:tcPr/>
                </a:tc>
                <a:tc>
                  <a:txBody>
                    <a:bodyPr/>
                    <a:lstStyle/>
                    <a:p>
                      <a:pPr algn="ctr"/>
                      <a:r>
                        <a:rPr lang="en-US" b="0" i="0">
                          <a:latin typeface="Avenir Next" panose="020B0503020202020204" pitchFamily="34" charset="0"/>
                        </a:rPr>
                        <a:t>Polygon</a:t>
                      </a:r>
                    </a:p>
                  </a:txBody>
                  <a:tcPr/>
                </a:tc>
                <a:extLst>
                  <a:ext uri="{0D108BD9-81ED-4DB2-BD59-A6C34878D82A}">
                    <a16:rowId xmlns:a16="http://schemas.microsoft.com/office/drawing/2014/main" val="967820084"/>
                  </a:ext>
                </a:extLst>
              </a:tr>
            </a:tbl>
          </a:graphicData>
        </a:graphic>
      </p:graphicFrame>
    </p:spTree>
    <p:extLst>
      <p:ext uri="{BB962C8B-B14F-4D97-AF65-F5344CB8AC3E}">
        <p14:creationId xmlns:p14="http://schemas.microsoft.com/office/powerpoint/2010/main" val="3056929097"/>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642086-7192-704D-822A-54FC0E014C6D}"/>
              </a:ext>
            </a:extLst>
          </p:cNvPr>
          <p:cNvGrpSpPr/>
          <p:nvPr/>
        </p:nvGrpSpPr>
        <p:grpSpPr>
          <a:xfrm>
            <a:off x="0" y="0"/>
            <a:ext cx="12192000" cy="6858000"/>
            <a:chOff x="0" y="0"/>
            <a:chExt cx="12192000" cy="6858000"/>
          </a:xfrm>
        </p:grpSpPr>
        <p:grpSp>
          <p:nvGrpSpPr>
            <p:cNvPr id="8" name="Group 7">
              <a:extLst>
                <a:ext uri="{FF2B5EF4-FFF2-40B4-BE49-F238E27FC236}">
                  <a16:creationId xmlns:a16="http://schemas.microsoft.com/office/drawing/2014/main" id="{30BEF102-BA3B-CB41-8697-181FF86B50B1}"/>
                </a:ext>
              </a:extLst>
            </p:cNvPr>
            <p:cNvGrpSpPr/>
            <p:nvPr/>
          </p:nvGrpSpPr>
          <p:grpSpPr>
            <a:xfrm>
              <a:off x="1" y="0"/>
              <a:ext cx="12191999" cy="6858000"/>
              <a:chOff x="1" y="0"/>
              <a:chExt cx="12191999" cy="6858000"/>
            </a:xfrm>
          </p:grpSpPr>
          <p:sp>
            <p:nvSpPr>
              <p:cNvPr id="19" name="gradient background1">
                <a:extLst>
                  <a:ext uri="{FF2B5EF4-FFF2-40B4-BE49-F238E27FC236}">
                    <a16:creationId xmlns:a16="http://schemas.microsoft.com/office/drawing/2014/main" id="{600D8D40-F20C-4E46-87B0-1D557AEE5A3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0" name="gradient background1">
                <a:extLst>
                  <a:ext uri="{FF2B5EF4-FFF2-40B4-BE49-F238E27FC236}">
                    <a16:creationId xmlns:a16="http://schemas.microsoft.com/office/drawing/2014/main" id="{F1936B49-1E69-CB46-A4F4-3375F79715A5}"/>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11692401-9C94-0C46-B113-16E6EF20CB4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C014A195-91D1-6C40-9962-FFFEA596AE1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B583647D-4610-7546-B209-11D6720DB84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24" name="gradient background1">
              <a:extLst>
                <a:ext uri="{FF2B5EF4-FFF2-40B4-BE49-F238E27FC236}">
                  <a16:creationId xmlns:a16="http://schemas.microsoft.com/office/drawing/2014/main" id="{91B7A67F-B902-784A-B05D-2E9BF1A8CCF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50" name="Title 49">
            <a:extLst>
              <a:ext uri="{FF2B5EF4-FFF2-40B4-BE49-F238E27FC236}">
                <a16:creationId xmlns:a16="http://schemas.microsoft.com/office/drawing/2014/main" id="{E2517549-8406-E740-85E7-49B4C190C025}"/>
              </a:ext>
            </a:extLst>
          </p:cNvPr>
          <p:cNvSpPr>
            <a:spLocks noGrp="1"/>
          </p:cNvSpPr>
          <p:nvPr>
            <p:ph type="title"/>
          </p:nvPr>
        </p:nvSpPr>
        <p:spPr>
          <a:xfrm>
            <a:off x="685800" y="682625"/>
            <a:ext cx="10826496" cy="369332"/>
          </a:xfrm>
        </p:spPr>
        <p:txBody>
          <a:bodyPr/>
          <a:lstStyle/>
          <a:p>
            <a:r>
              <a:rPr lang="en-US">
                <a:latin typeface="Avenir Next" panose="020B0503020202020204" pitchFamily="34" charset="0"/>
                <a:ea typeface="+mj-lt"/>
                <a:cs typeface="+mj-lt"/>
              </a:rPr>
              <a:t>The ArcGIS API for JavaScript </a:t>
            </a:r>
            <a:r>
              <a:rPr lang="en-US" err="1">
                <a:latin typeface="Avenir Next" panose="020B0503020202020204" pitchFamily="34" charset="0"/>
                <a:ea typeface="+mj-lt"/>
                <a:cs typeface="+mj-lt"/>
              </a:rPr>
              <a:t>GeoJSONLayer</a:t>
            </a:r>
            <a:endParaRPr lang="en-US">
              <a:latin typeface="Avenir Next" panose="020B0503020202020204" pitchFamily="34" charset="0"/>
            </a:endParaRPr>
          </a:p>
        </p:txBody>
      </p:sp>
      <p:sp>
        <p:nvSpPr>
          <p:cNvPr id="51" name="Text Placeholder 50">
            <a:extLst>
              <a:ext uri="{FF2B5EF4-FFF2-40B4-BE49-F238E27FC236}">
                <a16:creationId xmlns:a16="http://schemas.microsoft.com/office/drawing/2014/main" id="{BDF2E0C8-5BEB-B741-B50C-320A568645F2}"/>
              </a:ext>
            </a:extLst>
          </p:cNvPr>
          <p:cNvSpPr>
            <a:spLocks noGrp="1"/>
          </p:cNvSpPr>
          <p:nvPr>
            <p:ph type="body" sz="quarter" idx="14"/>
          </p:nvPr>
        </p:nvSpPr>
        <p:spPr/>
        <p:txBody>
          <a:bodyPr/>
          <a:lstStyle/>
          <a:p>
            <a:endParaRPr lang="en-US">
              <a:latin typeface="Avenir Next" panose="020B0503020202020204" pitchFamily="34" charset="0"/>
            </a:endParaRPr>
          </a:p>
        </p:txBody>
      </p:sp>
      <p:sp>
        <p:nvSpPr>
          <p:cNvPr id="7" name="Content Placeholder 6">
            <a:extLst>
              <a:ext uri="{FF2B5EF4-FFF2-40B4-BE49-F238E27FC236}">
                <a16:creationId xmlns:a16="http://schemas.microsoft.com/office/drawing/2014/main" id="{E7B512FD-7F22-4E4A-A878-10706E926C95}"/>
              </a:ext>
            </a:extLst>
          </p:cNvPr>
          <p:cNvSpPr>
            <a:spLocks noGrp="1"/>
          </p:cNvSpPr>
          <p:nvPr>
            <p:ph sz="half" idx="2"/>
          </p:nvPr>
        </p:nvSpPr>
        <p:spPr>
          <a:xfrm>
            <a:off x="914400" y="1828800"/>
            <a:ext cx="9547138" cy="2968112"/>
          </a:xfrm>
        </p:spPr>
        <p:txBody>
          <a:bodyPr vert="horz" lIns="0" tIns="0" rIns="0" bIns="0" rtlCol="0" anchor="t">
            <a:noAutofit/>
          </a:bodyPr>
          <a:lstStyle/>
          <a:p>
            <a:pPr marL="175895" indent="-175895">
              <a:buClr>
                <a:srgbClr val="5ED9FF"/>
              </a:buClr>
            </a:pPr>
            <a:r>
              <a:rPr lang="en-US">
                <a:latin typeface="Avenir Next"/>
                <a:ea typeface="+mn-lt"/>
                <a:cs typeface="+mn-lt"/>
              </a:rPr>
              <a:t>Features</a:t>
            </a:r>
          </a:p>
          <a:p>
            <a:pPr lvl="1" indent="-173355">
              <a:buClr>
                <a:srgbClr val="5ED9FF"/>
              </a:buClr>
            </a:pPr>
            <a:r>
              <a:rPr lang="en-US" sz="2000">
                <a:latin typeface="Avenir Next"/>
                <a:ea typeface="+mn-lt"/>
                <a:cs typeface="+mn-lt"/>
              </a:rPr>
              <a:t>Clustering</a:t>
            </a:r>
          </a:p>
          <a:p>
            <a:pPr lvl="1" indent="-173355">
              <a:buClr>
                <a:srgbClr val="5ED9FF"/>
              </a:buClr>
            </a:pPr>
            <a:r>
              <a:rPr lang="en-US" sz="2000">
                <a:latin typeface="Avenir Next"/>
                <a:ea typeface="+mn-lt"/>
                <a:cs typeface="+mn-lt"/>
              </a:rPr>
              <a:t>Client-side querying</a:t>
            </a:r>
          </a:p>
          <a:p>
            <a:pPr lvl="1" indent="-173355">
              <a:buClr>
                <a:srgbClr val="5ED9FF"/>
              </a:buClr>
            </a:pPr>
            <a:r>
              <a:rPr lang="en-US" sz="2000">
                <a:latin typeface="Avenir Next"/>
                <a:ea typeface="+mn-lt"/>
                <a:cs typeface="+mn-lt"/>
              </a:rPr>
              <a:t>Widgets</a:t>
            </a:r>
          </a:p>
          <a:p>
            <a:pPr lvl="1" indent="-173355">
              <a:buClr>
                <a:srgbClr val="5ED9FF"/>
              </a:buClr>
            </a:pPr>
            <a:r>
              <a:rPr lang="en-US" sz="2000">
                <a:latin typeface="Avenir Next"/>
                <a:ea typeface="+mn-lt"/>
                <a:cs typeface="+mn-lt"/>
              </a:rPr>
              <a:t>Projection</a:t>
            </a:r>
          </a:p>
          <a:p>
            <a:pPr lvl="1" indent="-173355">
              <a:buClr>
                <a:srgbClr val="5ED9FF"/>
              </a:buClr>
            </a:pPr>
            <a:endParaRPr lang="en-US"/>
          </a:p>
          <a:p>
            <a:pPr lvl="1" indent="-173355">
              <a:buClr>
                <a:srgbClr val="5ED9FF"/>
              </a:buClr>
            </a:pPr>
            <a:endParaRPr lang="en-US">
              <a:latin typeface="Avenir Next" panose="020B0503020202020204" pitchFamily="34" charset="0"/>
            </a:endParaRPr>
          </a:p>
        </p:txBody>
      </p:sp>
      <p:pic>
        <p:nvPicPr>
          <p:cNvPr id="4" name="Picture 4" descr="Graphical user interface, text, application&#10;&#10;Description automatically generated">
            <a:extLst>
              <a:ext uri="{FF2B5EF4-FFF2-40B4-BE49-F238E27FC236}">
                <a16:creationId xmlns:a16="http://schemas.microsoft.com/office/drawing/2014/main" id="{93FD3FB1-EACC-46A4-A972-E40E24099AD3}"/>
              </a:ext>
            </a:extLst>
          </p:cNvPr>
          <p:cNvPicPr>
            <a:picLocks noChangeAspect="1"/>
          </p:cNvPicPr>
          <p:nvPr/>
        </p:nvPicPr>
        <p:blipFill>
          <a:blip r:embed="rId5"/>
          <a:stretch>
            <a:fillRect/>
          </a:stretch>
        </p:blipFill>
        <p:spPr>
          <a:xfrm>
            <a:off x="914400" y="4160765"/>
            <a:ext cx="8911551" cy="1432117"/>
          </a:xfrm>
          <a:prstGeom prst="rect">
            <a:avLst/>
          </a:prstGeom>
        </p:spPr>
      </p:pic>
      <p:pic>
        <p:nvPicPr>
          <p:cNvPr id="5" name="Picture 5" descr="Text, letter&#10;&#10;Description automatically generated">
            <a:extLst>
              <a:ext uri="{FF2B5EF4-FFF2-40B4-BE49-F238E27FC236}">
                <a16:creationId xmlns:a16="http://schemas.microsoft.com/office/drawing/2014/main" id="{7B35CD80-E6C3-406C-A6BA-8616CAD63584}"/>
              </a:ext>
            </a:extLst>
          </p:cNvPr>
          <p:cNvPicPr>
            <a:picLocks noChangeAspect="1"/>
          </p:cNvPicPr>
          <p:nvPr/>
        </p:nvPicPr>
        <p:blipFill>
          <a:blip r:embed="rId6"/>
          <a:stretch>
            <a:fillRect/>
          </a:stretch>
        </p:blipFill>
        <p:spPr>
          <a:xfrm>
            <a:off x="914401" y="4442928"/>
            <a:ext cx="8911085" cy="876371"/>
          </a:xfrm>
          <a:prstGeom prst="rect">
            <a:avLst/>
          </a:prstGeom>
        </p:spPr>
      </p:pic>
    </p:spTree>
    <p:extLst>
      <p:ext uri="{BB962C8B-B14F-4D97-AF65-F5344CB8AC3E}">
        <p14:creationId xmlns:p14="http://schemas.microsoft.com/office/powerpoint/2010/main" val="39082858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578EBC4-469E-7F41-849A-9B26DC295E4F}"/>
              </a:ext>
            </a:extLst>
          </p:cNvPr>
          <p:cNvGrpSpPr/>
          <p:nvPr/>
        </p:nvGrpSpPr>
        <p:grpSpPr>
          <a:xfrm>
            <a:off x="-1" y="0"/>
            <a:ext cx="12192001" cy="6867939"/>
            <a:chOff x="-1" y="0"/>
            <a:chExt cx="12192001" cy="6867939"/>
          </a:xfrm>
        </p:grpSpPr>
        <p:grpSp>
          <p:nvGrpSpPr>
            <p:cNvPr id="3" name="Group 2">
              <a:extLst>
                <a:ext uri="{FF2B5EF4-FFF2-40B4-BE49-F238E27FC236}">
                  <a16:creationId xmlns:a16="http://schemas.microsoft.com/office/drawing/2014/main" id="{5E2C4AB6-19A8-004A-8E85-4DC2B2B40BCB}"/>
                </a:ext>
              </a:extLst>
            </p:cNvPr>
            <p:cNvGrpSpPr/>
            <p:nvPr/>
          </p:nvGrpSpPr>
          <p:grpSpPr>
            <a:xfrm>
              <a:off x="0" y="0"/>
              <a:ext cx="12192000" cy="6858000"/>
              <a:chOff x="0" y="0"/>
              <a:chExt cx="12192000" cy="6858000"/>
            </a:xfrm>
          </p:grpSpPr>
          <p:sp>
            <p:nvSpPr>
              <p:cNvPr id="8" name="gradient background1">
                <a:extLst>
                  <a:ext uri="{FF2B5EF4-FFF2-40B4-BE49-F238E27FC236}">
                    <a16:creationId xmlns:a16="http://schemas.microsoft.com/office/drawing/2014/main" id="{9097782E-D9AD-B94F-96EE-ED462E88E669}"/>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7A74274E-B35D-2249-853E-C57D4D9A73C9}"/>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C9404AE7-193B-5144-9CB4-4062FA9B23B9}"/>
                </a:ext>
              </a:extLst>
            </p:cNvPr>
            <p:cNvGrpSpPr/>
            <p:nvPr/>
          </p:nvGrpSpPr>
          <p:grpSpPr>
            <a:xfrm>
              <a:off x="-1" y="0"/>
              <a:ext cx="7589346" cy="6867939"/>
              <a:chOff x="-1" y="0"/>
              <a:chExt cx="7589346" cy="6867939"/>
            </a:xfrm>
          </p:grpSpPr>
          <p:pic>
            <p:nvPicPr>
              <p:cNvPr id="46" name="Picture 45">
                <a:extLst>
                  <a:ext uri="{FF2B5EF4-FFF2-40B4-BE49-F238E27FC236}">
                    <a16:creationId xmlns:a16="http://schemas.microsoft.com/office/drawing/2014/main" id="{BDA2B7D3-77A4-1940-98DA-2E1737077F6F}"/>
                  </a:ext>
                </a:extLst>
              </p:cNvPr>
              <p:cNvPicPr>
                <a:picLocks noChangeAspect="1"/>
              </p:cNvPicPr>
              <p:nvPr/>
            </p:nvPicPr>
            <p:blipFill rotWithShape="1">
              <a:blip r:embed="rId3" cstate="screen">
                <a:alphaModFix amt="65000"/>
                <a:extLst>
                  <a:ext uri="{28A0092B-C50C-407E-A947-70E740481C1C}">
                    <a14:useLocalDpi xmlns:a14="http://schemas.microsoft.com/office/drawing/2010/main"/>
                  </a:ext>
                </a:extLst>
              </a:blip>
              <a:srcRect/>
              <a:stretch/>
            </p:blipFill>
            <p:spPr>
              <a:xfrm>
                <a:off x="1152938" y="4869379"/>
                <a:ext cx="6436407" cy="1998560"/>
              </a:xfrm>
              <a:prstGeom prst="rect">
                <a:avLst/>
              </a:prstGeom>
            </p:spPr>
          </p:pic>
          <p:pic>
            <p:nvPicPr>
              <p:cNvPr id="45" name="Picture 44">
                <a:extLst>
                  <a:ext uri="{FF2B5EF4-FFF2-40B4-BE49-F238E27FC236}">
                    <a16:creationId xmlns:a16="http://schemas.microsoft.com/office/drawing/2014/main" id="{B575C0BF-907C-C848-9D9A-8B481A4656C3}"/>
                  </a:ext>
                </a:extLst>
              </p:cNvPr>
              <p:cNvPicPr>
                <a:picLocks noChangeAspect="1"/>
              </p:cNvPicPr>
              <p:nvPr/>
            </p:nvPicPr>
            <p:blipFill rotWithShape="1">
              <a:blip r:embed="rId4" cstate="screen">
                <a:alphaModFix amt="75000"/>
                <a:extLst>
                  <a:ext uri="{28A0092B-C50C-407E-A947-70E740481C1C}">
                    <a14:useLocalDpi xmlns:a14="http://schemas.microsoft.com/office/drawing/2010/main"/>
                  </a:ext>
                </a:extLst>
              </a:blip>
              <a:srcRect/>
              <a:stretch/>
            </p:blipFill>
            <p:spPr>
              <a:xfrm flipH="1">
                <a:off x="0" y="4234069"/>
                <a:ext cx="4551990" cy="2623931"/>
              </a:xfrm>
              <a:prstGeom prst="rect">
                <a:avLst/>
              </a:prstGeom>
            </p:spPr>
          </p:pic>
          <p:pic>
            <p:nvPicPr>
              <p:cNvPr id="47" name="Picture 46">
                <a:extLst>
                  <a:ext uri="{FF2B5EF4-FFF2-40B4-BE49-F238E27FC236}">
                    <a16:creationId xmlns:a16="http://schemas.microsoft.com/office/drawing/2014/main" id="{A85E2A2C-A8AB-8A43-9C01-481593C936A7}"/>
                  </a:ext>
                </a:extLst>
              </p:cNvPr>
              <p:cNvPicPr>
                <a:picLocks noChangeAspect="1"/>
              </p:cNvPicPr>
              <p:nvPr/>
            </p:nvPicPr>
            <p:blipFill rotWithShape="1">
              <a:blip r:embed="rId5" cstate="screen">
                <a:alphaModFix amt="85000"/>
                <a:extLst>
                  <a:ext uri="{28A0092B-C50C-407E-A947-70E740481C1C}">
                    <a14:useLocalDpi xmlns:a14="http://schemas.microsoft.com/office/drawing/2010/main"/>
                  </a:ext>
                </a:extLst>
              </a:blip>
              <a:srcRect/>
              <a:stretch/>
            </p:blipFill>
            <p:spPr>
              <a:xfrm rot="16200000" flipV="1">
                <a:off x="540415" y="-540416"/>
                <a:ext cx="2825246" cy="3906077"/>
              </a:xfrm>
              <a:prstGeom prst="rect">
                <a:avLst/>
              </a:prstGeom>
            </p:spPr>
          </p:pic>
        </p:grpSp>
      </p:grpSp>
      <p:sp>
        <p:nvSpPr>
          <p:cNvPr id="6" name="Text Placeholder 5"/>
          <p:cNvSpPr>
            <a:spLocks noGrp="1"/>
          </p:cNvSpPr>
          <p:nvPr>
            <p:ph type="body" idx="1"/>
          </p:nvPr>
        </p:nvSpPr>
        <p:spPr>
          <a:xfrm>
            <a:off x="6976871" y="3582548"/>
            <a:ext cx="4527741" cy="307777"/>
          </a:xfrm>
        </p:spPr>
        <p:txBody>
          <a:bodyPr/>
          <a:lstStyle/>
          <a:p>
            <a:pPr>
              <a:spcBef>
                <a:spcPts val="300"/>
              </a:spcBef>
              <a:spcAft>
                <a:spcPts val="600"/>
              </a:spcAft>
            </a:pPr>
            <a:r>
              <a:rPr lang="en-US" sz="2000">
                <a:solidFill>
                  <a:srgbClr val="1EF1BA"/>
                </a:solidFill>
                <a:latin typeface="Avenir Next"/>
              </a:rPr>
              <a:t>Jose Banuelos</a:t>
            </a:r>
          </a:p>
        </p:txBody>
      </p:sp>
      <p:sp>
        <p:nvSpPr>
          <p:cNvPr id="5" name="Title 4"/>
          <p:cNvSpPr>
            <a:spLocks noGrp="1"/>
          </p:cNvSpPr>
          <p:nvPr>
            <p:ph type="title"/>
          </p:nvPr>
        </p:nvSpPr>
        <p:spPr>
          <a:xfrm>
            <a:off x="6976871" y="2932886"/>
            <a:ext cx="4527741" cy="584775"/>
          </a:xfrm>
        </p:spPr>
        <p:txBody>
          <a:bodyPr/>
          <a:lstStyle/>
          <a:p>
            <a:r>
              <a:rPr lang="en-US" err="1">
                <a:latin typeface="Avenir Next"/>
              </a:rPr>
              <a:t>GeoJSONLayer</a:t>
            </a:r>
            <a:endParaRPr lang="en-US" err="1"/>
          </a:p>
        </p:txBody>
      </p:sp>
      <p:pic>
        <p:nvPicPr>
          <p:cNvPr id="9" name="Picture 9">
            <a:extLst>
              <a:ext uri="{FF2B5EF4-FFF2-40B4-BE49-F238E27FC236}">
                <a16:creationId xmlns:a16="http://schemas.microsoft.com/office/drawing/2014/main" id="{54596F51-5611-4571-BF8D-EA62AF707968}"/>
              </a:ext>
            </a:extLst>
          </p:cNvPr>
          <p:cNvPicPr>
            <a:picLocks noGrp="1" noChangeAspect="1"/>
          </p:cNvPicPr>
          <p:nvPr>
            <p:ph type="pic" sz="quarter" idx="12"/>
          </p:nvPr>
        </p:nvPicPr>
        <p:blipFill rotWithShape="1">
          <a:blip r:embed="rId6"/>
          <a:srcRect t="10691" b="10691"/>
          <a:stretch/>
        </p:blipFill>
        <p:spPr>
          <a:xfrm>
            <a:off x="684213" y="1757363"/>
            <a:ext cx="5943600" cy="3343275"/>
          </a:xfrm>
        </p:spPr>
      </p:pic>
    </p:spTree>
    <p:extLst>
      <p:ext uri="{BB962C8B-B14F-4D97-AF65-F5344CB8AC3E}">
        <p14:creationId xmlns:p14="http://schemas.microsoft.com/office/powerpoint/2010/main" val="184959044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610139" y="1686833"/>
            <a:ext cx="8683723" cy="738664"/>
          </a:xfrm>
        </p:spPr>
        <p:txBody>
          <a:bodyPr/>
          <a:lstStyle/>
          <a:p>
            <a:pPr algn="ctr"/>
            <a:r>
              <a:rPr lang="en-US">
                <a:latin typeface="Avenir Next" panose="020B0503020202020204" pitchFamily="34" charset="0"/>
              </a:rPr>
              <a:t>OGC data</a:t>
            </a:r>
          </a:p>
        </p:txBody>
      </p:sp>
      <p:sp>
        <p:nvSpPr>
          <p:cNvPr id="9" name="TextBox 8">
            <a:extLst>
              <a:ext uri="{FF2B5EF4-FFF2-40B4-BE49-F238E27FC236}">
                <a16:creationId xmlns:a16="http://schemas.microsoft.com/office/drawing/2014/main" id="{9FE47F30-78F9-8F45-83CA-70940FBA37DF}"/>
              </a:ext>
            </a:extLst>
          </p:cNvPr>
          <p:cNvSpPr txBox="1"/>
          <p:nvPr/>
        </p:nvSpPr>
        <p:spPr>
          <a:xfrm>
            <a:off x="4948312" y="2458371"/>
            <a:ext cx="3283116" cy="1941257"/>
          </a:xfrm>
          <a:prstGeom prst="rect">
            <a:avLst/>
          </a:prstGeom>
          <a:noFill/>
          <a:effectLst/>
        </p:spPr>
        <p:txBody>
          <a:bodyPr wrap="square" lIns="0" tIns="0" rIns="0" bIns="0" rtlCol="0">
            <a:noAutofit/>
          </a:bodyPr>
          <a:lstStyle/>
          <a:p>
            <a:pPr marL="285750" indent="-285750" algn="l" eaLnBrk="0" hangingPunct="0">
              <a:lnSpc>
                <a:spcPct val="150000"/>
              </a:lnSpc>
              <a:buFontTx/>
              <a:buChar char="-"/>
            </a:pPr>
            <a:r>
              <a:rPr lang="en-US">
                <a:latin typeface="Avenir Next" panose="020B0503020202020204" pitchFamily="34" charset="0"/>
                <a:hlinkClick r:id="rId10"/>
              </a:rPr>
              <a:t>WMS</a:t>
            </a:r>
            <a:endParaRPr lang="en-US">
              <a:latin typeface="Avenir Next" panose="020B0503020202020204" pitchFamily="34" charset="0"/>
            </a:endParaRPr>
          </a:p>
          <a:p>
            <a:pPr marL="285750" indent="-285750" algn="l" eaLnBrk="0" hangingPunct="0">
              <a:lnSpc>
                <a:spcPct val="150000"/>
              </a:lnSpc>
              <a:buFontTx/>
              <a:buChar char="-"/>
            </a:pPr>
            <a:r>
              <a:rPr lang="en-US">
                <a:latin typeface="Avenir Next" panose="020B0503020202020204" pitchFamily="34" charset="0"/>
                <a:hlinkClick r:id="rId11"/>
              </a:rPr>
              <a:t>WMTS</a:t>
            </a:r>
            <a:endParaRPr lang="en-US">
              <a:latin typeface="Avenir Next" panose="020B0503020202020204" pitchFamily="34" charset="0"/>
            </a:endParaRPr>
          </a:p>
          <a:p>
            <a:pPr marL="285750" indent="-285750" algn="l" eaLnBrk="0" hangingPunct="0">
              <a:lnSpc>
                <a:spcPct val="150000"/>
              </a:lnSpc>
              <a:buFontTx/>
              <a:buChar char="-"/>
            </a:pPr>
            <a:r>
              <a:rPr lang="en-US">
                <a:latin typeface="Avenir Next" panose="020B0503020202020204" pitchFamily="34" charset="0"/>
                <a:hlinkClick r:id="rId12"/>
              </a:rPr>
              <a:t>WCS</a:t>
            </a:r>
            <a:endParaRPr lang="en-US">
              <a:latin typeface="Avenir Next" panose="020B0503020202020204" pitchFamily="34" charset="0"/>
            </a:endParaRPr>
          </a:p>
          <a:p>
            <a:pPr marL="285750" indent="-285750" algn="l" eaLnBrk="0" hangingPunct="0">
              <a:lnSpc>
                <a:spcPct val="150000"/>
              </a:lnSpc>
              <a:buFontTx/>
              <a:buChar char="-"/>
            </a:pPr>
            <a:r>
              <a:rPr lang="en-US">
                <a:latin typeface="Avenir Next" panose="020B0503020202020204" pitchFamily="34" charset="0"/>
                <a:hlinkClick r:id="rId13"/>
              </a:rPr>
              <a:t>OGC API Features</a:t>
            </a:r>
            <a:endParaRPr lang="en-US">
              <a:latin typeface="Avenir Next" panose="020B0503020202020204" pitchFamily="34" charset="0"/>
            </a:endParaRPr>
          </a:p>
        </p:txBody>
      </p:sp>
    </p:spTree>
    <p:extLst>
      <p:ext uri="{BB962C8B-B14F-4D97-AF65-F5344CB8AC3E}">
        <p14:creationId xmlns:p14="http://schemas.microsoft.com/office/powerpoint/2010/main" val="473234326"/>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2021-Dev Summit-artwork_v6compressed" id="{C24DEADF-111D-6245-AA81-3624CF251C88}" vid="{7C1C40EE-A88D-3846-986C-7BA95CFF8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6" ma:contentTypeDescription="Create a new document." ma:contentTypeScope="" ma:versionID="74515a54bca02139da222085721357b8">
  <xsd:schema xmlns:xsd="http://www.w3.org/2001/XMLSchema" xmlns:xs="http://www.w3.org/2001/XMLSchema" xmlns:p="http://schemas.microsoft.com/office/2006/metadata/properties" xmlns:ns1="http://schemas.microsoft.com/sharepoint/v3" targetNamespace="http://schemas.microsoft.com/office/2006/metadata/properties" ma:root="true" ma:fieldsID="089ac7d328ad090443a1d2513f10f34c"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Document</p:Name>
  <p:Description/>
  <p:Statement/>
  <p:PolicyItems>
    <p:PolicyItem featureId="Microsoft.Office.RecordsManagement.PolicyFeatures.PolicyAudit" staticId="0x0101007CCB09B909685840A5AA5DC537182835|810367359" UniqueId="13da4d23-1587-4cac-9dba-a207f9b2f19e">
      <p:Name>Auditing</p:Name>
      <p:Description>Audits user actions on documents and list items to the Audit Log.</p:Description>
      <p:CustomData>
        <Audit>
          <Update/>
          <View/>
        </Audit>
      </p:CustomData>
    </p:PolicyItem>
  </p:PolicyItems>
</p:Policy>
</file>

<file path=customXml/itemProps1.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2.xml><?xml version="1.0" encoding="utf-8"?>
<ds:datastoreItem xmlns:ds="http://schemas.openxmlformats.org/officeDocument/2006/customXml" ds:itemID="{81E133DB-697E-4C10-B192-8899027B1EC6}">
  <ds:schemaRefs>
    <ds:schemaRef ds:uri="http://schemas.microsoft.com/office/2006/documentManagement/types"/>
    <ds:schemaRef ds:uri="http://purl.org/dc/elements/1.1/"/>
    <ds:schemaRef ds:uri="http://purl.org/dc/terms/"/>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96C1B58E-43A0-4DBE-BA0E-DB04CF891F7D}">
  <ds:schemaRefs>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AD3BAE7E-0ABB-4465-A881-1B6B21A304F8}">
  <ds:schemaRefs>
    <ds:schemaRef ds:uri="office.server.policy"/>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0</TotalTime>
  <Words>1762</Words>
  <Application>Microsoft Macintosh PowerPoint</Application>
  <PresentationFormat>Widescreen</PresentationFormat>
  <Paragraphs>137</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Avenir Next</vt:lpstr>
      <vt:lpstr>Calibri</vt:lpstr>
      <vt:lpstr>Lucida Grande</vt:lpstr>
      <vt:lpstr>Esri_Corporate_Template-Dark</vt:lpstr>
      <vt:lpstr>Building Web Apps Using your GeoJSON, CSV, and OGC data</vt:lpstr>
      <vt:lpstr>Agenda</vt:lpstr>
      <vt:lpstr>Using external data with the ArcGIS API for JavaScript</vt:lpstr>
      <vt:lpstr>GeoJSON</vt:lpstr>
      <vt:lpstr>History</vt:lpstr>
      <vt:lpstr>Features</vt:lpstr>
      <vt:lpstr>The ArcGIS API for JavaScript GeoJSONLayer</vt:lpstr>
      <vt:lpstr>GeoJSONLayer</vt:lpstr>
      <vt:lpstr>OGC data</vt:lpstr>
      <vt:lpstr>OGCFeatureLayer</vt:lpstr>
      <vt:lpstr>OGCFeatureLayer</vt:lpstr>
      <vt:lpstr>CSV</vt:lpstr>
      <vt:lpstr>CSVLayer</vt:lpstr>
      <vt:lpstr>CSVLayer Features</vt:lpstr>
      <vt:lpstr>Demo Title</vt:lpstr>
      <vt:lpstr>Demos and slides available at https://arcg.is/0qne0G</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Web Apps Using your GeoJSON, CSV, and OGC data</dc:title>
  <dc:creator>Anne Fitz</dc:creator>
  <cp:lastModifiedBy>Anne Fitz</cp:lastModifiedBy>
  <cp:revision>2</cp:revision>
  <cp:lastPrinted>2019-04-30T20:56:12Z</cp:lastPrinted>
  <dcterms:created xsi:type="dcterms:W3CDTF">2021-01-20T22:33:13Z</dcterms:created>
  <dcterms:modified xsi:type="dcterms:W3CDTF">2021-02-09T22:15:01Z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